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
      <p:font typeface="Barlow"/>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Barlow-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boldItalic.fntdata"/><Relationship Id="rId30" Type="http://schemas.openxmlformats.org/officeDocument/2006/relationships/font" Target="fonts/Barlow-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f7ca9bd60f_0_1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2f7ca9bd60f_0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f7ca9bd60f_0_2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2f7ca9bd60f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f7ca9bd60f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2f7ca9bd60f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f7ca9bd60f_0_2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2f7ca9bd60f_0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f7ca9bd60f_0_2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2f7ca9bd60f_0_2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f7ca9bd60f_0_2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2f7ca9bd60f_0_2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f7ca9bd60f_0_2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2f7ca9bd60f_0_2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f7ca9bd60f_0_2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2f7ca9bd60f_0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f7ca9bd60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f7ca9bd60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f7ca9bd60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f7ca9bd60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f7ca9bd60f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f7ca9bd60f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f7ca9bd60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f7ca9bd60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CPL becoming increasingly important</a:t>
            </a:r>
            <a:endParaRPr/>
          </a:p>
          <a:p>
            <a:pPr indent="0" lvl="0" marL="0" rtl="0" algn="l">
              <a:spcBef>
                <a:spcPts val="0"/>
              </a:spcBef>
              <a:spcAft>
                <a:spcPts val="0"/>
              </a:spcAft>
              <a:buNone/>
            </a:pPr>
            <a:r>
              <a:rPr lang="en"/>
              <a:t>-Method to help the “some credit no degree” population (higher percentage of </a:t>
            </a:r>
            <a:r>
              <a:rPr lang="en"/>
              <a:t>adults</a:t>
            </a:r>
            <a:r>
              <a:rPr lang="en"/>
              <a:t> with CPL complete credentials, minoritized populations receive strong boosts but also least likely to receive credit)</a:t>
            </a:r>
            <a:endParaRPr/>
          </a:p>
          <a:p>
            <a:pPr indent="0" lvl="0" marL="0" rtl="0" algn="l">
              <a:spcBef>
                <a:spcPts val="0"/>
              </a:spcBef>
              <a:spcAft>
                <a:spcPts val="0"/>
              </a:spcAft>
              <a:buNone/>
            </a:pPr>
            <a:r>
              <a:rPr lang="en"/>
              <a:t>-The “take-up” rate is much higher among service members (43%) compared to non-service members (3%) = Opportunity to impact large population of students!</a:t>
            </a:r>
            <a:endParaRPr/>
          </a:p>
          <a:p>
            <a:pPr indent="0" lvl="0" marL="0" rtl="0" algn="l">
              <a:spcBef>
                <a:spcPts val="0"/>
              </a:spcBef>
              <a:spcAft>
                <a:spcPts val="0"/>
              </a:spcAft>
              <a:buNone/>
            </a:pPr>
            <a:r>
              <a:rPr lang="en"/>
              <a:t>-Higher percentage of service members completed credentials (35%) than service members without CPL (21%)</a:t>
            </a:r>
            <a:endParaRPr/>
          </a:p>
          <a:p>
            <a:pPr indent="0" lvl="0" marL="0" rtl="0" algn="l">
              <a:spcBef>
                <a:spcPts val="0"/>
              </a:spcBef>
              <a:spcAft>
                <a:spcPts val="0"/>
              </a:spcAft>
              <a:buNone/>
            </a:pPr>
            <a:r>
              <a:rPr lang="en"/>
              <a:t>-92% of credit awarded to service members in the study were from ACE recommendations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f7ca9bd60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f7ca9bd60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CPL becoming increasingly important</a:t>
            </a:r>
            <a:endParaRPr/>
          </a:p>
          <a:p>
            <a:pPr indent="0" lvl="0" marL="0" rtl="0" algn="l">
              <a:spcBef>
                <a:spcPts val="0"/>
              </a:spcBef>
              <a:spcAft>
                <a:spcPts val="0"/>
              </a:spcAft>
              <a:buNone/>
            </a:pPr>
            <a:r>
              <a:rPr lang="en"/>
              <a:t>-Method to help the “some credit no degree” population (higher percentage of adults with CPL complete credentials, minoritized populations receive strong boosts but also least likely to receive credit)</a:t>
            </a:r>
            <a:endParaRPr/>
          </a:p>
          <a:p>
            <a:pPr indent="0" lvl="0" marL="0" rtl="0" algn="l">
              <a:spcBef>
                <a:spcPts val="0"/>
              </a:spcBef>
              <a:spcAft>
                <a:spcPts val="0"/>
              </a:spcAft>
              <a:buNone/>
            </a:pPr>
            <a:r>
              <a:rPr lang="en"/>
              <a:t>-The “take-up” rate is much higher among service members (43%) compared to non-service members (3%)</a:t>
            </a:r>
            <a:endParaRPr/>
          </a:p>
          <a:p>
            <a:pPr indent="0" lvl="0" marL="0" rtl="0" algn="l">
              <a:spcBef>
                <a:spcPts val="0"/>
              </a:spcBef>
              <a:spcAft>
                <a:spcPts val="0"/>
              </a:spcAft>
              <a:buNone/>
            </a:pPr>
            <a:r>
              <a:rPr lang="en"/>
              <a:t>-Higher percentage of service members completed credentials (35%) than service members without CPL (21%)</a:t>
            </a:r>
            <a:endParaRPr/>
          </a:p>
          <a:p>
            <a:pPr indent="0" lvl="0" marL="0" rtl="0" algn="l">
              <a:spcBef>
                <a:spcPts val="0"/>
              </a:spcBef>
              <a:spcAft>
                <a:spcPts val="0"/>
              </a:spcAft>
              <a:buNone/>
            </a:pPr>
            <a:r>
              <a:rPr lang="en"/>
              <a:t>-92% of credit awarded to service members in the study were from ACE recommendations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f7ca9bd60f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2f7ca9bd60f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f7ca9bd60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2f7ca9bd60f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f7ca9bd60f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f7ca9bd60f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f7ca9bd60f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2f7ca9bd60f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007DBA"/>
            </a:gs>
            <a:gs pos="28000">
              <a:srgbClr val="3A7897"/>
            </a:gs>
            <a:gs pos="100000">
              <a:srgbClr val="509E2F"/>
            </a:gs>
          </a:gsLst>
          <a:lin ang="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hyperlink" Target="https://application.eku.edu/portal/vetsreadyportal?tab=army" TargetMode="External"/><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hyperlink" Target="https://nd.qualtrics.com/jfe/form/SV_4SdmFaKD6Iedl8G" TargetMode="External"/><Relationship Id="rId7" Type="http://schemas.openxmlformats.org/officeDocument/2006/relationships/hyperlink" Target="https://nd.qualtrics.com/jfe/form/SV_9GNbnPRHUua2ua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aacrao.org/events-training/training/webinars/transfer-articulation-webinars" TargetMode="External"/><Relationship Id="rId4" Type="http://schemas.openxmlformats.org/officeDocument/2006/relationships/image" Target="../media/image2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hyperlink" Target="http://www.youtube.com/watch?v=mteIQ66j2-s" TargetMode="External"/><Relationship Id="rId5" Type="http://schemas.openxmlformats.org/officeDocument/2006/relationships/image" Target="../media/image10.jpg"/><Relationship Id="rId6" Type="http://schemas.openxmlformats.org/officeDocument/2006/relationships/hyperlink" Target="http://www.youtube.com/watch?v=WmR1QRGeBV4" TargetMode="External"/><Relationship Id="rId7"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hyperlink" Target="https://eric.ed.gov/?id=ED608563" TargetMode="External"/><Relationship Id="rId5" Type="http://schemas.openxmlformats.org/officeDocument/2006/relationships/hyperlink" Target="https://eric.ed.gov/?id=ED60856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462050"/>
            <a:ext cx="8520600" cy="2258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F7F7F7"/>
                </a:solidFill>
                <a:latin typeface="Georgia"/>
                <a:ea typeface="Georgia"/>
                <a:cs typeface="Georgia"/>
                <a:sym typeface="Georgia"/>
              </a:rPr>
              <a:t>Unlocking Opportunities: Enhancing Military Credit Recognition at EKU</a:t>
            </a:r>
            <a:endParaRPr>
              <a:solidFill>
                <a:srgbClr val="F7F7F7"/>
              </a:solidFill>
              <a:latin typeface="Georgia"/>
              <a:ea typeface="Georgia"/>
              <a:cs typeface="Georgia"/>
              <a:sym typeface="Georgia"/>
            </a:endParaRPr>
          </a:p>
        </p:txBody>
      </p:sp>
      <p:sp>
        <p:nvSpPr>
          <p:cNvPr id="55" name="Google Shape;55;p13"/>
          <p:cNvSpPr txBox="1"/>
          <p:nvPr>
            <p:ph idx="1" type="subTitle"/>
          </p:nvPr>
        </p:nvSpPr>
        <p:spPr>
          <a:xfrm>
            <a:off x="311700" y="2964900"/>
            <a:ext cx="8520600" cy="7926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935"/>
              <a:buNone/>
            </a:pPr>
            <a:r>
              <a:rPr lang="en" sz="2000">
                <a:solidFill>
                  <a:srgbClr val="F7F7F7"/>
                </a:solidFill>
                <a:latin typeface="Georgia"/>
                <a:ea typeface="Georgia"/>
                <a:cs typeface="Georgia"/>
                <a:sym typeface="Georgia"/>
              </a:rPr>
              <a:t>Transfer &amp; Articulation Community of Practice </a:t>
            </a:r>
            <a:endParaRPr sz="2000">
              <a:solidFill>
                <a:srgbClr val="F7F7F7"/>
              </a:solidFill>
              <a:latin typeface="Georgia"/>
              <a:ea typeface="Georgia"/>
              <a:cs typeface="Georgia"/>
              <a:sym typeface="Georgia"/>
            </a:endParaRPr>
          </a:p>
          <a:p>
            <a:pPr indent="0" lvl="0" marL="0" rtl="0" algn="ctr">
              <a:lnSpc>
                <a:spcPct val="80000"/>
              </a:lnSpc>
              <a:spcBef>
                <a:spcPts val="0"/>
              </a:spcBef>
              <a:spcAft>
                <a:spcPts val="0"/>
              </a:spcAft>
              <a:buSzPts val="935"/>
              <a:buNone/>
            </a:pPr>
            <a:r>
              <a:rPr lang="en" sz="2000">
                <a:solidFill>
                  <a:srgbClr val="F7F7F7"/>
                </a:solidFill>
                <a:latin typeface="Georgia"/>
                <a:ea typeface="Georgia"/>
                <a:cs typeface="Georgia"/>
                <a:sym typeface="Georgia"/>
              </a:rPr>
              <a:t>August 2024</a:t>
            </a:r>
            <a:endParaRPr sz="2000">
              <a:solidFill>
                <a:srgbClr val="F7F7F7"/>
              </a:solidFill>
              <a:latin typeface="Georgia"/>
              <a:ea typeface="Georgia"/>
              <a:cs typeface="Georgia"/>
              <a:sym typeface="Georgia"/>
            </a:endParaRPr>
          </a:p>
        </p:txBody>
      </p:sp>
      <p:pic>
        <p:nvPicPr>
          <p:cNvPr id="56" name="Google Shape;56;p13"/>
          <p:cNvPicPr preferRelativeResize="0"/>
          <p:nvPr/>
        </p:nvPicPr>
        <p:blipFill>
          <a:blip r:embed="rId3">
            <a:alphaModFix/>
          </a:blip>
          <a:stretch>
            <a:fillRect/>
          </a:stretch>
        </p:blipFill>
        <p:spPr>
          <a:xfrm>
            <a:off x="457525" y="4225900"/>
            <a:ext cx="2466975" cy="581025"/>
          </a:xfrm>
          <a:prstGeom prst="rect">
            <a:avLst/>
          </a:prstGeom>
          <a:noFill/>
          <a:ln>
            <a:noFill/>
          </a:ln>
        </p:spPr>
      </p:pic>
      <p:cxnSp>
        <p:nvCxnSpPr>
          <p:cNvPr id="57" name="Google Shape;57;p13"/>
          <p:cNvCxnSpPr/>
          <p:nvPr/>
        </p:nvCxnSpPr>
        <p:spPr>
          <a:xfrm flipH="1" rot="10800000">
            <a:off x="1854700" y="2761150"/>
            <a:ext cx="5568300" cy="11100"/>
          </a:xfrm>
          <a:prstGeom prst="straightConnector1">
            <a:avLst/>
          </a:prstGeom>
          <a:noFill/>
          <a:ln cap="flat" cmpd="sng" w="9525">
            <a:solidFill>
              <a:srgbClr val="003087"/>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2"/>
          <p:cNvSpPr txBox="1"/>
          <p:nvPr/>
        </p:nvSpPr>
        <p:spPr>
          <a:xfrm>
            <a:off x="-10201" y="4368575"/>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sz="1400" u="none" cap="none" strike="noStrike">
                <a:solidFill>
                  <a:schemeClr val="lt1"/>
                </a:solidFill>
                <a:latin typeface="Arial"/>
                <a:ea typeface="Arial"/>
                <a:cs typeface="Arial"/>
                <a:sym typeface="Arial"/>
              </a:rPr>
              <a:t>Basic Training</a:t>
            </a:r>
            <a:endParaRPr/>
          </a:p>
        </p:txBody>
      </p:sp>
      <p:pic>
        <p:nvPicPr>
          <p:cNvPr descr="EKU Primary Logo" id="191" name="Google Shape;191;p22"/>
          <p:cNvPicPr preferRelativeResize="0"/>
          <p:nvPr/>
        </p:nvPicPr>
        <p:blipFill rotWithShape="1">
          <a:blip r:embed="rId3">
            <a:alphaModFix/>
          </a:blip>
          <a:srcRect b="0" l="0" r="0" t="0"/>
          <a:stretch/>
        </p:blipFill>
        <p:spPr>
          <a:xfrm>
            <a:off x="8394925" y="4626425"/>
            <a:ext cx="491301" cy="155674"/>
          </a:xfrm>
          <a:prstGeom prst="rect">
            <a:avLst/>
          </a:prstGeom>
          <a:noFill/>
          <a:ln>
            <a:noFill/>
          </a:ln>
        </p:spPr>
      </p:pic>
      <p:sp>
        <p:nvSpPr>
          <p:cNvPr id="192" name="Google Shape;192;p22"/>
          <p:cNvSpPr/>
          <p:nvPr/>
        </p:nvSpPr>
        <p:spPr>
          <a:xfrm>
            <a:off x="-20401" y="1084300"/>
            <a:ext cx="9164400" cy="2921100"/>
          </a:xfrm>
          <a:prstGeom prst="rect">
            <a:avLst/>
          </a:prstGeom>
          <a:solidFill>
            <a:srgbClr val="D9D9D9">
              <a:alpha val="498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45818E"/>
              </a:highlight>
              <a:latin typeface="Arial"/>
              <a:ea typeface="Arial"/>
              <a:cs typeface="Arial"/>
              <a:sym typeface="Arial"/>
            </a:endParaRPr>
          </a:p>
        </p:txBody>
      </p:sp>
      <p:grpSp>
        <p:nvGrpSpPr>
          <p:cNvPr id="193" name="Google Shape;193;p22"/>
          <p:cNvGrpSpPr/>
          <p:nvPr/>
        </p:nvGrpSpPr>
        <p:grpSpPr>
          <a:xfrm>
            <a:off x="4185527" y="1258050"/>
            <a:ext cx="2726286" cy="2547000"/>
            <a:chOff x="5123977" y="1258050"/>
            <a:chExt cx="2726286" cy="2547000"/>
          </a:xfrm>
        </p:grpSpPr>
        <p:sp>
          <p:nvSpPr>
            <p:cNvPr id="194" name="Google Shape;194;p22"/>
            <p:cNvSpPr/>
            <p:nvPr/>
          </p:nvSpPr>
          <p:spPr>
            <a:xfrm rot="2700000">
              <a:off x="6116614" y="1011412"/>
              <a:ext cx="561726" cy="3040276"/>
            </a:xfrm>
            <a:prstGeom prst="roundRect">
              <a:avLst>
                <a:gd fmla="val 50000" name="adj"/>
              </a:avLst>
            </a:prstGeom>
            <a:gradFill>
              <a:gsLst>
                <a:gs pos="0">
                  <a:schemeClr val="accent2"/>
                </a:gs>
                <a:gs pos="100000">
                  <a:srgbClr val="BBBBBB"/>
                </a:gs>
              </a:gsLst>
              <a:lin ang="16200038" scaled="0"/>
            </a:gradFill>
            <a:ln cap="flat" cmpd="sng" w="9525">
              <a:solidFill>
                <a:srgbClr val="20202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5" name="Google Shape;195;p22"/>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505050"/>
                  </a:solidFill>
                  <a:latin typeface="Roboto"/>
                  <a:ea typeface="Roboto"/>
                  <a:cs typeface="Roboto"/>
                  <a:sym typeface="Roboto"/>
                </a:rPr>
                <a:t>3</a:t>
              </a:r>
              <a:endParaRPr b="1" i="0" sz="1200" u="none" cap="none" strike="noStrike">
                <a:solidFill>
                  <a:srgbClr val="505050"/>
                </a:solidFill>
                <a:latin typeface="Roboto"/>
                <a:ea typeface="Roboto"/>
                <a:cs typeface="Roboto"/>
                <a:sym typeface="Roboto"/>
              </a:endParaRPr>
            </a:p>
          </p:txBody>
        </p:sp>
        <p:sp>
          <p:nvSpPr>
            <p:cNvPr id="196" name="Google Shape;196;p22"/>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Registrar’s Office Processes</a:t>
              </a:r>
              <a:endParaRPr b="1" i="0" sz="1400" u="none" cap="none" strike="noStrike">
                <a:solidFill>
                  <a:srgbClr val="FFFFFF"/>
                </a:solidFill>
                <a:latin typeface="Arial"/>
                <a:ea typeface="Arial"/>
                <a:cs typeface="Arial"/>
                <a:sym typeface="Arial"/>
              </a:endParaRPr>
            </a:p>
          </p:txBody>
        </p:sp>
        <p:sp>
          <p:nvSpPr>
            <p:cNvPr id="197" name="Google Shape;197;p22"/>
            <p:cNvSpPr txBox="1"/>
            <p:nvPr/>
          </p:nvSpPr>
          <p:spPr>
            <a:xfrm rot="-2700000">
              <a:off x="5789949" y="2550697"/>
              <a:ext cx="2203628" cy="5074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200"/>
                <a:buFont typeface="Arial"/>
                <a:buNone/>
              </a:pPr>
              <a:r>
                <a:rPr b="0" i="0" lang="en" sz="1200" u="none" cap="none" strike="noStrike">
                  <a:solidFill>
                    <a:srgbClr val="000000"/>
                  </a:solidFill>
                  <a:latin typeface="Arial"/>
                  <a:ea typeface="Arial"/>
                  <a:cs typeface="Arial"/>
                  <a:sym typeface="Arial"/>
                </a:rPr>
                <a:t>Registrar records courses to student record.</a:t>
              </a:r>
              <a:endParaRPr b="1" i="0" sz="1200" u="none" cap="none" strike="noStrike">
                <a:solidFill>
                  <a:srgbClr val="000000"/>
                </a:solidFill>
                <a:latin typeface="Arial"/>
                <a:ea typeface="Arial"/>
                <a:cs typeface="Arial"/>
                <a:sym typeface="Arial"/>
              </a:endParaRPr>
            </a:p>
          </p:txBody>
        </p:sp>
      </p:grpSp>
      <p:grpSp>
        <p:nvGrpSpPr>
          <p:cNvPr id="198" name="Google Shape;198;p22"/>
          <p:cNvGrpSpPr/>
          <p:nvPr/>
        </p:nvGrpSpPr>
        <p:grpSpPr>
          <a:xfrm>
            <a:off x="2095458" y="1352150"/>
            <a:ext cx="3178092" cy="2572967"/>
            <a:chOff x="3203958" y="1258050"/>
            <a:chExt cx="3178092" cy="2572967"/>
          </a:xfrm>
        </p:grpSpPr>
        <p:sp>
          <p:nvSpPr>
            <p:cNvPr id="199" name="Google Shape;199;p22"/>
            <p:cNvSpPr/>
            <p:nvPr/>
          </p:nvSpPr>
          <p:spPr>
            <a:xfrm rot="2700000">
              <a:off x="4196595" y="1011412"/>
              <a:ext cx="561726" cy="3040276"/>
            </a:xfrm>
            <a:prstGeom prst="roundRect">
              <a:avLst>
                <a:gd fmla="val 50000" name="adj"/>
              </a:avLst>
            </a:prstGeom>
            <a:gradFill>
              <a:gsLst>
                <a:gs pos="0">
                  <a:schemeClr val="accent2"/>
                </a:gs>
                <a:gs pos="100000">
                  <a:srgbClr val="BBBBBB"/>
                </a:gs>
              </a:gsLst>
              <a:lin ang="16200038" scaled="0"/>
            </a:gradFill>
            <a:ln cap="flat" cmpd="sng" w="9525">
              <a:solidFill>
                <a:srgbClr val="20202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0" name="Google Shape;200;p22"/>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414141"/>
                  </a:solidFill>
                  <a:latin typeface="Roboto"/>
                  <a:ea typeface="Roboto"/>
                  <a:cs typeface="Roboto"/>
                  <a:sym typeface="Roboto"/>
                </a:rPr>
                <a:t>2</a:t>
              </a:r>
              <a:endParaRPr b="1" i="0" sz="1200" u="none" cap="none" strike="noStrike">
                <a:solidFill>
                  <a:srgbClr val="414141"/>
                </a:solidFill>
                <a:latin typeface="Roboto"/>
                <a:ea typeface="Roboto"/>
                <a:cs typeface="Roboto"/>
                <a:sym typeface="Roboto"/>
              </a:endParaRPr>
            </a:p>
          </p:txBody>
        </p:sp>
        <p:sp>
          <p:nvSpPr>
            <p:cNvPr id="201" name="Google Shape;201;p22"/>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OMVA Review</a:t>
              </a:r>
              <a:endParaRPr b="1" i="0" sz="1400" u="none" cap="none" strike="noStrike">
                <a:solidFill>
                  <a:srgbClr val="FFFFFF"/>
                </a:solidFill>
                <a:latin typeface="Arial"/>
                <a:ea typeface="Arial"/>
                <a:cs typeface="Arial"/>
                <a:sym typeface="Arial"/>
              </a:endParaRPr>
            </a:p>
          </p:txBody>
        </p:sp>
        <p:sp>
          <p:nvSpPr>
            <p:cNvPr id="202" name="Google Shape;202;p22"/>
            <p:cNvSpPr txBox="1"/>
            <p:nvPr/>
          </p:nvSpPr>
          <p:spPr>
            <a:xfrm rot="-2700000">
              <a:off x="3824519" y="2344753"/>
              <a:ext cx="2746261" cy="60372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200"/>
                <a:buFont typeface="Arial"/>
                <a:buNone/>
              </a:pPr>
              <a:r>
                <a:rPr b="0" i="0" lang="en" sz="1200" u="none" cap="none" strike="noStrike">
                  <a:solidFill>
                    <a:srgbClr val="000000"/>
                  </a:solidFill>
                  <a:latin typeface="Arial"/>
                  <a:ea typeface="Arial"/>
                  <a:cs typeface="Arial"/>
                  <a:sym typeface="Arial"/>
                </a:rPr>
                <a:t>The OMVA reviews JST for benefit purposes and communicates courses to the Registrar for recording.</a:t>
              </a:r>
              <a:endParaRPr b="1" i="0" sz="1200" u="none" cap="none" strike="noStrike">
                <a:solidFill>
                  <a:srgbClr val="000000"/>
                </a:solidFill>
                <a:latin typeface="Arial"/>
                <a:ea typeface="Arial"/>
                <a:cs typeface="Arial"/>
                <a:sym typeface="Arial"/>
              </a:endParaRPr>
            </a:p>
          </p:txBody>
        </p:sp>
      </p:grpSp>
      <p:grpSp>
        <p:nvGrpSpPr>
          <p:cNvPr id="203" name="Google Shape;203;p22"/>
          <p:cNvGrpSpPr/>
          <p:nvPr/>
        </p:nvGrpSpPr>
        <p:grpSpPr>
          <a:xfrm>
            <a:off x="5917351" y="1273948"/>
            <a:ext cx="3235199" cy="2785224"/>
            <a:chOff x="4881401" y="1233748"/>
            <a:chExt cx="3235199" cy="2785224"/>
          </a:xfrm>
        </p:grpSpPr>
        <p:sp>
          <p:nvSpPr>
            <p:cNvPr id="204" name="Google Shape;204;p22"/>
            <p:cNvSpPr/>
            <p:nvPr/>
          </p:nvSpPr>
          <p:spPr>
            <a:xfrm rot="2700000">
              <a:off x="5874038" y="987110"/>
              <a:ext cx="561726" cy="3040276"/>
            </a:xfrm>
            <a:prstGeom prst="roundRect">
              <a:avLst>
                <a:gd fmla="val 50000" name="adj"/>
              </a:avLst>
            </a:prstGeom>
            <a:gradFill>
              <a:gsLst>
                <a:gs pos="0">
                  <a:schemeClr val="accent2"/>
                </a:gs>
                <a:gs pos="100000">
                  <a:srgbClr val="BBBBBB"/>
                </a:gs>
              </a:gsLst>
              <a:lin ang="16200038" scaled="0"/>
            </a:gradFill>
            <a:ln cap="flat" cmpd="sng" w="9525">
              <a:solidFill>
                <a:srgbClr val="20202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5" name="Google Shape;205;p22"/>
            <p:cNvSpPr/>
            <p:nvPr/>
          </p:nvSpPr>
          <p:spPr>
            <a:xfrm>
              <a:off x="5089954" y="3178299"/>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505050"/>
                  </a:solidFill>
                  <a:latin typeface="Roboto"/>
                  <a:ea typeface="Roboto"/>
                  <a:cs typeface="Roboto"/>
                  <a:sym typeface="Roboto"/>
                </a:rPr>
                <a:t>4</a:t>
              </a:r>
              <a:endParaRPr b="1" i="0" sz="1200" u="none" cap="none" strike="noStrike">
                <a:solidFill>
                  <a:srgbClr val="505050"/>
                </a:solidFill>
                <a:latin typeface="Roboto"/>
                <a:ea typeface="Roboto"/>
                <a:cs typeface="Roboto"/>
                <a:sym typeface="Roboto"/>
              </a:endParaRPr>
            </a:p>
          </p:txBody>
        </p:sp>
        <p:sp>
          <p:nvSpPr>
            <p:cNvPr id="206" name="Google Shape;206;p22"/>
            <p:cNvSpPr txBox="1"/>
            <p:nvPr/>
          </p:nvSpPr>
          <p:spPr>
            <a:xfrm rot="-2700000">
              <a:off x="5138116" y="2178741"/>
              <a:ext cx="2341513"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OATS Initiates Course Articulation</a:t>
              </a:r>
              <a:endParaRPr b="1" i="0" sz="1400" u="none" cap="none" strike="noStrike">
                <a:solidFill>
                  <a:srgbClr val="FFFFFF"/>
                </a:solidFill>
                <a:latin typeface="Arial"/>
                <a:ea typeface="Arial"/>
                <a:cs typeface="Arial"/>
                <a:sym typeface="Arial"/>
              </a:endParaRPr>
            </a:p>
          </p:txBody>
        </p:sp>
        <p:sp>
          <p:nvSpPr>
            <p:cNvPr id="207" name="Google Shape;207;p22"/>
            <p:cNvSpPr txBox="1"/>
            <p:nvPr/>
          </p:nvSpPr>
          <p:spPr>
            <a:xfrm rot="-2700000">
              <a:off x="5685188" y="2358449"/>
              <a:ext cx="2465823" cy="92404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200"/>
                <a:buFont typeface="Arial"/>
                <a:buNone/>
              </a:pPr>
              <a:r>
                <a:rPr b="0" i="0" lang="en" sz="1200" u="none" cap="none" strike="noStrike">
                  <a:solidFill>
                    <a:srgbClr val="000000"/>
                  </a:solidFill>
                  <a:latin typeface="Arial"/>
                  <a:ea typeface="Arial"/>
                  <a:cs typeface="Arial"/>
                  <a:sym typeface="Arial"/>
                </a:rPr>
                <a:t>OATS sends these courses to academic departments for review and evaluation of EKU credit.</a:t>
              </a:r>
              <a:endParaRPr b="0" i="0" sz="1200" u="none" cap="none" strike="noStrike">
                <a:solidFill>
                  <a:srgbClr val="000000"/>
                </a:solidFill>
                <a:latin typeface="Arial"/>
                <a:ea typeface="Arial"/>
                <a:cs typeface="Arial"/>
                <a:sym typeface="Arial"/>
              </a:endParaRPr>
            </a:p>
          </p:txBody>
        </p:sp>
      </p:grpSp>
      <p:grpSp>
        <p:nvGrpSpPr>
          <p:cNvPr id="208" name="Google Shape;208;p22"/>
          <p:cNvGrpSpPr/>
          <p:nvPr/>
        </p:nvGrpSpPr>
        <p:grpSpPr>
          <a:xfrm>
            <a:off x="39212" y="1258050"/>
            <a:ext cx="2816286" cy="2547000"/>
            <a:chOff x="1293737" y="1258050"/>
            <a:chExt cx="2816286" cy="2547000"/>
          </a:xfrm>
        </p:grpSpPr>
        <p:sp>
          <p:nvSpPr>
            <p:cNvPr id="209" name="Google Shape;209;p22"/>
            <p:cNvSpPr/>
            <p:nvPr/>
          </p:nvSpPr>
          <p:spPr>
            <a:xfrm rot="2700000">
              <a:off x="2286374" y="1011412"/>
              <a:ext cx="561726" cy="3040276"/>
            </a:xfrm>
            <a:prstGeom prst="roundRect">
              <a:avLst>
                <a:gd fmla="val 50000" name="adj"/>
              </a:avLst>
            </a:prstGeom>
            <a:gradFill>
              <a:gsLst>
                <a:gs pos="0">
                  <a:schemeClr val="accent2"/>
                </a:gs>
                <a:gs pos="100000">
                  <a:srgbClr val="BBBBBB"/>
                </a:gs>
              </a:gsLst>
              <a:lin ang="16200038" scaled="0"/>
            </a:gradFill>
            <a:ln cap="flat" cmpd="sng" w="9525">
              <a:solidFill>
                <a:srgbClr val="20202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0" name="Google Shape;210;p22"/>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2F2F2F"/>
                  </a:solidFill>
                  <a:latin typeface="Roboto"/>
                  <a:ea typeface="Roboto"/>
                  <a:cs typeface="Roboto"/>
                  <a:sym typeface="Roboto"/>
                </a:rPr>
                <a:t>1</a:t>
              </a:r>
              <a:endParaRPr b="1" i="0" sz="1200" u="none" cap="none" strike="noStrike">
                <a:solidFill>
                  <a:srgbClr val="2F2F2F"/>
                </a:solidFill>
                <a:latin typeface="Roboto"/>
                <a:ea typeface="Roboto"/>
                <a:cs typeface="Roboto"/>
                <a:sym typeface="Roboto"/>
              </a:endParaRPr>
            </a:p>
          </p:txBody>
        </p:sp>
        <p:sp>
          <p:nvSpPr>
            <p:cNvPr id="211" name="Google Shape;211;p22"/>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Student Submits JST</a:t>
              </a:r>
              <a:endParaRPr b="1" i="0" sz="1400" u="none" cap="none" strike="noStrike">
                <a:solidFill>
                  <a:srgbClr val="FFFFFF"/>
                </a:solidFill>
                <a:latin typeface="Arial"/>
                <a:ea typeface="Arial"/>
                <a:cs typeface="Arial"/>
                <a:sym typeface="Arial"/>
              </a:endParaRPr>
            </a:p>
          </p:txBody>
        </p:sp>
        <p:sp>
          <p:nvSpPr>
            <p:cNvPr id="212" name="Google Shape;212;p22"/>
            <p:cNvSpPr txBox="1"/>
            <p:nvPr/>
          </p:nvSpPr>
          <p:spPr>
            <a:xfrm rot="-2700000">
              <a:off x="1941069" y="2505697"/>
              <a:ext cx="2330907" cy="5074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200"/>
                <a:buFont typeface="Arial"/>
                <a:buNone/>
              </a:pPr>
              <a:r>
                <a:rPr b="0" i="0" lang="en" sz="1200" u="none" cap="none" strike="noStrike">
                  <a:solidFill>
                    <a:srgbClr val="000000"/>
                  </a:solidFill>
                  <a:latin typeface="Arial"/>
                  <a:ea typeface="Arial"/>
                  <a:cs typeface="Arial"/>
                  <a:sym typeface="Arial"/>
                </a:rPr>
                <a:t>Student requests an official copy of their JST to be sent to EKU.</a:t>
              </a:r>
              <a:endParaRPr b="1" i="0" sz="1200" u="none" cap="none" strike="noStrike">
                <a:solidFill>
                  <a:srgbClr val="000000"/>
                </a:solidFill>
                <a:latin typeface="Arial"/>
                <a:ea typeface="Arial"/>
                <a:cs typeface="Arial"/>
                <a:sym typeface="Arial"/>
              </a:endParaRPr>
            </a:p>
          </p:txBody>
        </p:sp>
      </p:grpSp>
      <p:sp>
        <p:nvSpPr>
          <p:cNvPr id="213" name="Google Shape;213;p22"/>
          <p:cNvSpPr txBox="1"/>
          <p:nvPr/>
        </p:nvSpPr>
        <p:spPr>
          <a:xfrm>
            <a:off x="-20401" y="243800"/>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sz="1800" u="none" cap="none" strike="noStrike">
                <a:solidFill>
                  <a:schemeClr val="lt1"/>
                </a:solidFill>
                <a:latin typeface="Arial"/>
                <a:ea typeface="Arial"/>
                <a:cs typeface="Arial"/>
                <a:sym typeface="Arial"/>
              </a:rPr>
              <a:t>  Who is Involved?</a:t>
            </a:r>
            <a:endParaRPr b="1" i="1" sz="1800" u="none" cap="none" strike="noStrike">
              <a:solidFill>
                <a:schemeClr val="lt1"/>
              </a:solidFill>
              <a:latin typeface="Arial"/>
              <a:ea typeface="Arial"/>
              <a:cs typeface="Arial"/>
              <a:sym typeface="Arial"/>
            </a:endParaRPr>
          </a:p>
        </p:txBody>
      </p:sp>
      <p:sp>
        <p:nvSpPr>
          <p:cNvPr id="214" name="Google Shape;214;p22"/>
          <p:cNvSpPr txBox="1"/>
          <p:nvPr/>
        </p:nvSpPr>
        <p:spPr>
          <a:xfrm>
            <a:off x="2310349" y="4409200"/>
            <a:ext cx="5640600" cy="4188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 sz="1000" u="none" cap="none" strike="noStrike">
                <a:solidFill>
                  <a:schemeClr val="dk1"/>
                </a:solidFill>
                <a:latin typeface="Arial"/>
                <a:ea typeface="Arial"/>
                <a:cs typeface="Arial"/>
                <a:sym typeface="Arial"/>
              </a:rPr>
              <a:t>Six</a:t>
            </a:r>
            <a:r>
              <a:rPr b="0" i="0" lang="en" sz="1000" u="none" cap="none" strike="noStrike">
                <a:solidFill>
                  <a:schemeClr val="dk1"/>
                </a:solidFill>
                <a:latin typeface="Arial"/>
                <a:ea typeface="Arial"/>
                <a:cs typeface="Arial"/>
                <a:sym typeface="Arial"/>
              </a:rPr>
              <a:t> credit hours in Military Science Leadership courses</a:t>
            </a:r>
            <a:endParaRPr/>
          </a:p>
          <a:p>
            <a:pPr indent="0" lvl="0" marL="0" marR="0" rtl="0" algn="ctr">
              <a:lnSpc>
                <a:spcPct val="100000"/>
              </a:lnSpc>
              <a:spcBef>
                <a:spcPts val="0"/>
              </a:spcBef>
              <a:spcAft>
                <a:spcPts val="0"/>
              </a:spcAft>
              <a:buNone/>
            </a:pPr>
            <a:r>
              <a:rPr b="1" i="0" lang="en" sz="1000" u="none" cap="none" strike="noStrike">
                <a:solidFill>
                  <a:schemeClr val="dk1"/>
                </a:solidFill>
                <a:latin typeface="Arial"/>
                <a:ea typeface="Arial"/>
                <a:cs typeface="Arial"/>
                <a:sym typeface="Arial"/>
              </a:rPr>
              <a:t>Three </a:t>
            </a:r>
            <a:r>
              <a:rPr b="0" i="0" lang="en" sz="1000" u="none" cap="none" strike="noStrike">
                <a:solidFill>
                  <a:schemeClr val="dk1"/>
                </a:solidFill>
                <a:latin typeface="Arial"/>
                <a:ea typeface="Arial"/>
                <a:cs typeface="Arial"/>
                <a:sym typeface="Arial"/>
              </a:rPr>
              <a:t>credit hours in a Physical Education course.</a:t>
            </a:r>
            <a:endParaRPr/>
          </a:p>
        </p:txBody>
      </p:sp>
      <p:sp>
        <p:nvSpPr>
          <p:cNvPr id="215" name="Google Shape;215;p22"/>
          <p:cNvSpPr/>
          <p:nvPr/>
        </p:nvSpPr>
        <p:spPr>
          <a:xfrm>
            <a:off x="1604050" y="4454050"/>
            <a:ext cx="491400" cy="214800"/>
          </a:xfrm>
          <a:prstGeom prst="notchedRightArrow">
            <a:avLst>
              <a:gd fmla="val 50000" name="adj1"/>
              <a:gd fmla="val 50000" name="adj2"/>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3"/>
          <p:cNvSpPr txBox="1"/>
          <p:nvPr/>
        </p:nvSpPr>
        <p:spPr>
          <a:xfrm>
            <a:off x="-20402" y="4446412"/>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1" i="1" sz="1800" u="none" cap="none" strike="noStrike">
              <a:solidFill>
                <a:schemeClr val="lt1"/>
              </a:solidFill>
              <a:latin typeface="Arial"/>
              <a:ea typeface="Arial"/>
              <a:cs typeface="Arial"/>
              <a:sym typeface="Arial"/>
            </a:endParaRPr>
          </a:p>
        </p:txBody>
      </p:sp>
      <p:pic>
        <p:nvPicPr>
          <p:cNvPr descr="EKU Primary Logo" id="221" name="Google Shape;221;p23"/>
          <p:cNvPicPr preferRelativeResize="0"/>
          <p:nvPr/>
        </p:nvPicPr>
        <p:blipFill rotWithShape="1">
          <a:blip r:embed="rId3">
            <a:alphaModFix/>
          </a:blip>
          <a:srcRect b="0" l="0" r="0" t="0"/>
          <a:stretch/>
        </p:blipFill>
        <p:spPr>
          <a:xfrm>
            <a:off x="8394925" y="4626425"/>
            <a:ext cx="491301" cy="155674"/>
          </a:xfrm>
          <a:prstGeom prst="rect">
            <a:avLst/>
          </a:prstGeom>
          <a:noFill/>
          <a:ln>
            <a:noFill/>
          </a:ln>
        </p:spPr>
      </p:pic>
      <p:sp>
        <p:nvSpPr>
          <p:cNvPr id="222" name="Google Shape;222;p23"/>
          <p:cNvSpPr txBox="1"/>
          <p:nvPr/>
        </p:nvSpPr>
        <p:spPr>
          <a:xfrm>
            <a:off x="-20401" y="243800"/>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sz="1800" u="none" cap="none" strike="noStrike">
                <a:solidFill>
                  <a:schemeClr val="lt1"/>
                </a:solidFill>
                <a:latin typeface="Arial"/>
                <a:ea typeface="Arial"/>
                <a:cs typeface="Arial"/>
                <a:sym typeface="Arial"/>
              </a:rPr>
              <a:t>The “Old Way”</a:t>
            </a:r>
            <a:endParaRPr b="1" i="1" sz="1800" u="none" cap="none" strike="noStrike">
              <a:solidFill>
                <a:schemeClr val="lt1"/>
              </a:solidFill>
              <a:latin typeface="Arial"/>
              <a:ea typeface="Arial"/>
              <a:cs typeface="Arial"/>
              <a:sym typeface="Arial"/>
            </a:endParaRPr>
          </a:p>
        </p:txBody>
      </p:sp>
      <p:pic>
        <p:nvPicPr>
          <p:cNvPr id="223" name="Google Shape;223;p23"/>
          <p:cNvPicPr preferRelativeResize="0"/>
          <p:nvPr/>
        </p:nvPicPr>
        <p:blipFill rotWithShape="1">
          <a:blip r:embed="rId4">
            <a:alphaModFix/>
          </a:blip>
          <a:srcRect b="0" l="2507" r="2507" t="0"/>
          <a:stretch/>
        </p:blipFill>
        <p:spPr>
          <a:xfrm>
            <a:off x="3947532" y="893687"/>
            <a:ext cx="4938694" cy="2638507"/>
          </a:xfrm>
          <a:prstGeom prst="rect">
            <a:avLst/>
          </a:prstGeom>
          <a:solidFill>
            <a:schemeClr val="accent2">
              <a:alpha val="49800"/>
            </a:schemeClr>
          </a:solidFill>
          <a:ln>
            <a:noFill/>
          </a:ln>
        </p:spPr>
      </p:pic>
      <p:sp>
        <p:nvSpPr>
          <p:cNvPr id="224" name="Google Shape;224;p23"/>
          <p:cNvSpPr txBox="1"/>
          <p:nvPr/>
        </p:nvSpPr>
        <p:spPr>
          <a:xfrm>
            <a:off x="876424" y="2181498"/>
            <a:ext cx="2808900" cy="1339200"/>
          </a:xfrm>
          <a:prstGeom prst="rect">
            <a:avLst/>
          </a:prstGeom>
          <a:solidFill>
            <a:schemeClr val="accent2">
              <a:alpha val="49800"/>
            </a:schemeClr>
          </a:solidFill>
          <a:ln>
            <a:noFill/>
          </a:ln>
        </p:spPr>
        <p:txBody>
          <a:bodyPr anchorCtr="0" anchor="t" bIns="45700" lIns="91425" spcFirstLastPara="1" rIns="91425" wrap="square" tIns="45700">
            <a:spAutoFit/>
          </a:bodyPr>
          <a:lstStyle/>
          <a:p>
            <a:pPr indent="-171450" lvl="0" marL="171450" marR="0" rtl="0" algn="l">
              <a:lnSpc>
                <a:spcPct val="115000"/>
              </a:lnSpc>
              <a:spcBef>
                <a:spcPts val="0"/>
              </a:spcBef>
              <a:spcAft>
                <a:spcPts val="0"/>
              </a:spcAft>
              <a:buClr>
                <a:schemeClr val="dk1"/>
              </a:buClr>
              <a:buSzPts val="1100"/>
              <a:buFont typeface="Arial"/>
              <a:buChar char="•"/>
            </a:pPr>
            <a:r>
              <a:rPr b="0" i="0" lang="en" sz="1200" u="none" cap="none" strike="noStrike">
                <a:solidFill>
                  <a:schemeClr val="lt1"/>
                </a:solidFill>
                <a:latin typeface="Arial"/>
                <a:ea typeface="Arial"/>
                <a:cs typeface="Arial"/>
                <a:sym typeface="Arial"/>
              </a:rPr>
              <a:t>All equivalencies for military courses are housed under an “ACE” institution code.</a:t>
            </a:r>
            <a:endParaRPr/>
          </a:p>
          <a:p>
            <a:pPr indent="-171450" lvl="0" marL="171450" marR="0" rtl="0" algn="l">
              <a:lnSpc>
                <a:spcPct val="115000"/>
              </a:lnSpc>
              <a:spcBef>
                <a:spcPts val="0"/>
              </a:spcBef>
              <a:spcAft>
                <a:spcPts val="0"/>
              </a:spcAft>
              <a:buClr>
                <a:schemeClr val="dk1"/>
              </a:buClr>
              <a:buSzPts val="1100"/>
              <a:buFont typeface="Arial"/>
              <a:buChar char="•"/>
            </a:pPr>
            <a:r>
              <a:rPr b="0" i="0" lang="en" sz="1200" u="none" cap="none" strike="noStrike">
                <a:solidFill>
                  <a:schemeClr val="lt1"/>
                </a:solidFill>
                <a:latin typeface="Arial"/>
                <a:ea typeface="Arial"/>
                <a:cs typeface="Arial"/>
                <a:sym typeface="Arial"/>
              </a:rPr>
              <a:t>Students receive CR credit- they get the credit hours, but it doesn’t affect the GPA.</a:t>
            </a:r>
            <a:endParaRPr/>
          </a:p>
        </p:txBody>
      </p:sp>
      <p:pic>
        <p:nvPicPr>
          <p:cNvPr id="225" name="Google Shape;225;p23"/>
          <p:cNvPicPr preferRelativeResize="0"/>
          <p:nvPr/>
        </p:nvPicPr>
        <p:blipFill rotWithShape="1">
          <a:blip r:embed="rId5">
            <a:alphaModFix/>
          </a:blip>
          <a:srcRect b="0" l="0" r="0" t="0"/>
          <a:stretch/>
        </p:blipFill>
        <p:spPr>
          <a:xfrm>
            <a:off x="353508" y="3736968"/>
            <a:ext cx="8416579" cy="504670"/>
          </a:xfrm>
          <a:prstGeom prst="rect">
            <a:avLst/>
          </a:prstGeom>
          <a:solidFill>
            <a:srgbClr val="D9D9D9"/>
          </a:solidFill>
          <a:ln>
            <a:noFill/>
          </a:ln>
        </p:spPr>
      </p:pic>
      <p:sp>
        <p:nvSpPr>
          <p:cNvPr id="226" name="Google Shape;226;p23"/>
          <p:cNvSpPr txBox="1"/>
          <p:nvPr/>
        </p:nvSpPr>
        <p:spPr>
          <a:xfrm>
            <a:off x="469647" y="1052945"/>
            <a:ext cx="3215700" cy="9144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171450" lvl="0" marL="171450" marR="0" rtl="0" algn="l">
              <a:lnSpc>
                <a:spcPct val="115000"/>
              </a:lnSpc>
              <a:spcBef>
                <a:spcPts val="0"/>
              </a:spcBef>
              <a:spcAft>
                <a:spcPts val="0"/>
              </a:spcAft>
              <a:buClr>
                <a:schemeClr val="dk1"/>
              </a:buClr>
              <a:buSzPts val="1100"/>
              <a:buFont typeface="Arial"/>
              <a:buChar char="•"/>
            </a:pPr>
            <a:r>
              <a:rPr b="0" i="0" lang="en" sz="1200" u="none" cap="none" strike="noStrike">
                <a:solidFill>
                  <a:schemeClr val="dk1"/>
                </a:solidFill>
                <a:latin typeface="Arial"/>
                <a:ea typeface="Arial"/>
                <a:cs typeface="Arial"/>
                <a:sym typeface="Arial"/>
              </a:rPr>
              <a:t>NAVY 1001-Introduction to Teaching And Learning-3 credit hours</a:t>
            </a:r>
            <a:endParaRPr/>
          </a:p>
          <a:p>
            <a:pPr indent="-171450" lvl="0" marL="171450" marR="0" rtl="0" algn="l">
              <a:lnSpc>
                <a:spcPct val="115000"/>
              </a:lnSpc>
              <a:spcBef>
                <a:spcPts val="0"/>
              </a:spcBef>
              <a:spcAft>
                <a:spcPts val="0"/>
              </a:spcAft>
              <a:buClr>
                <a:schemeClr val="dk1"/>
              </a:buClr>
              <a:buSzPts val="1100"/>
              <a:buFont typeface="Arial"/>
              <a:buChar char="•"/>
            </a:pPr>
            <a:r>
              <a:rPr b="0" i="0" lang="en" sz="1200" u="none" cap="none" strike="noStrike">
                <a:solidFill>
                  <a:schemeClr val="dk1"/>
                </a:solidFill>
                <a:latin typeface="Arial"/>
                <a:ea typeface="Arial"/>
                <a:cs typeface="Arial"/>
                <a:sym typeface="Arial"/>
              </a:rPr>
              <a:t>NAVY 1002-Public Speaking-3 credit hours</a:t>
            </a:r>
            <a:endParaRPr b="0" i="0" sz="2000" u="none" cap="none" strike="noStrike">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nvSpPr>
        <p:spPr>
          <a:xfrm>
            <a:off x="-20402" y="4446412"/>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1" i="1" sz="1800" u="none" cap="none" strike="noStrike">
              <a:solidFill>
                <a:schemeClr val="lt1"/>
              </a:solidFill>
              <a:latin typeface="Arial"/>
              <a:ea typeface="Arial"/>
              <a:cs typeface="Arial"/>
              <a:sym typeface="Arial"/>
            </a:endParaRPr>
          </a:p>
        </p:txBody>
      </p:sp>
      <p:pic>
        <p:nvPicPr>
          <p:cNvPr descr="EKU Primary Logo" id="232" name="Google Shape;232;p24"/>
          <p:cNvPicPr preferRelativeResize="0"/>
          <p:nvPr/>
        </p:nvPicPr>
        <p:blipFill rotWithShape="1">
          <a:blip r:embed="rId3">
            <a:alphaModFix/>
          </a:blip>
          <a:srcRect b="0" l="0" r="0" t="0"/>
          <a:stretch/>
        </p:blipFill>
        <p:spPr>
          <a:xfrm>
            <a:off x="8394925" y="4626425"/>
            <a:ext cx="491301" cy="155674"/>
          </a:xfrm>
          <a:prstGeom prst="rect">
            <a:avLst/>
          </a:prstGeom>
          <a:noFill/>
          <a:ln>
            <a:noFill/>
          </a:ln>
        </p:spPr>
      </p:pic>
      <p:sp>
        <p:nvSpPr>
          <p:cNvPr id="233" name="Google Shape;233;p24"/>
          <p:cNvSpPr txBox="1"/>
          <p:nvPr/>
        </p:nvSpPr>
        <p:spPr>
          <a:xfrm>
            <a:off x="-20401" y="243800"/>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sz="1800" u="none" cap="none" strike="noStrike">
                <a:solidFill>
                  <a:schemeClr val="lt1"/>
                </a:solidFill>
                <a:latin typeface="Arial"/>
                <a:ea typeface="Arial"/>
                <a:cs typeface="Arial"/>
                <a:sym typeface="Arial"/>
              </a:rPr>
              <a:t>Continuation</a:t>
            </a:r>
            <a:endParaRPr/>
          </a:p>
        </p:txBody>
      </p:sp>
      <p:sp>
        <p:nvSpPr>
          <p:cNvPr id="234" name="Google Shape;234;p24"/>
          <p:cNvSpPr txBox="1"/>
          <p:nvPr/>
        </p:nvSpPr>
        <p:spPr>
          <a:xfrm>
            <a:off x="537237" y="1103451"/>
            <a:ext cx="3215700" cy="4893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171450" lvl="0" marL="171450" marR="0" rtl="0" algn="l">
              <a:lnSpc>
                <a:spcPct val="115000"/>
              </a:lnSpc>
              <a:spcBef>
                <a:spcPts val="0"/>
              </a:spcBef>
              <a:spcAft>
                <a:spcPts val="0"/>
              </a:spcAft>
              <a:buClr>
                <a:schemeClr val="dk1"/>
              </a:buClr>
              <a:buSzPts val="1100"/>
              <a:buFont typeface="Arial"/>
              <a:buChar char="•"/>
            </a:pPr>
            <a:r>
              <a:rPr b="0" i="0" lang="en" sz="1200" u="none" cap="none" strike="noStrike">
                <a:solidFill>
                  <a:schemeClr val="dk1"/>
                </a:solidFill>
                <a:latin typeface="Arial"/>
                <a:ea typeface="Arial"/>
                <a:cs typeface="Arial"/>
                <a:sym typeface="Arial"/>
              </a:rPr>
              <a:t>Courses are created on a case-by-case basis.</a:t>
            </a:r>
            <a:endParaRPr b="0" i="0" sz="2000" u="none" cap="none" strike="noStrike">
              <a:solidFill>
                <a:schemeClr val="dk2"/>
              </a:solidFill>
              <a:latin typeface="Arial"/>
              <a:ea typeface="Arial"/>
              <a:cs typeface="Arial"/>
              <a:sym typeface="Arial"/>
            </a:endParaRPr>
          </a:p>
        </p:txBody>
      </p:sp>
      <p:pic>
        <p:nvPicPr>
          <p:cNvPr id="235" name="Google Shape;235;p24"/>
          <p:cNvPicPr preferRelativeResize="0"/>
          <p:nvPr/>
        </p:nvPicPr>
        <p:blipFill rotWithShape="1">
          <a:blip r:embed="rId4">
            <a:alphaModFix/>
          </a:blip>
          <a:srcRect b="0" l="0" r="0" t="0"/>
          <a:stretch/>
        </p:blipFill>
        <p:spPr>
          <a:xfrm>
            <a:off x="3985001" y="892559"/>
            <a:ext cx="4655574" cy="826925"/>
          </a:xfrm>
          <a:prstGeom prst="rect">
            <a:avLst/>
          </a:prstGeom>
          <a:solidFill>
            <a:srgbClr val="861F41"/>
          </a:solidFill>
          <a:ln>
            <a:noFill/>
          </a:ln>
        </p:spPr>
      </p:pic>
      <p:pic>
        <p:nvPicPr>
          <p:cNvPr id="236" name="Google Shape;236;p24"/>
          <p:cNvPicPr preferRelativeResize="0"/>
          <p:nvPr/>
        </p:nvPicPr>
        <p:blipFill rotWithShape="1">
          <a:blip r:embed="rId5">
            <a:alphaModFix/>
          </a:blip>
          <a:srcRect b="0" l="0" r="0" t="0"/>
          <a:stretch/>
        </p:blipFill>
        <p:spPr>
          <a:xfrm>
            <a:off x="537237" y="1747802"/>
            <a:ext cx="8069525" cy="2641975"/>
          </a:xfrm>
          <a:prstGeom prst="rect">
            <a:avLst/>
          </a:prstGeom>
          <a:solidFill>
            <a:srgbClr val="861F41"/>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nvSpPr>
        <p:spPr>
          <a:xfrm>
            <a:off x="-20402" y="4446412"/>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1" i="1" sz="1800" u="none" cap="none" strike="noStrike">
              <a:solidFill>
                <a:schemeClr val="lt1"/>
              </a:solidFill>
              <a:latin typeface="Arial"/>
              <a:ea typeface="Arial"/>
              <a:cs typeface="Arial"/>
              <a:sym typeface="Arial"/>
            </a:endParaRPr>
          </a:p>
        </p:txBody>
      </p:sp>
      <p:pic>
        <p:nvPicPr>
          <p:cNvPr descr="EKU Primary Logo" id="242" name="Google Shape;242;p25"/>
          <p:cNvPicPr preferRelativeResize="0"/>
          <p:nvPr/>
        </p:nvPicPr>
        <p:blipFill rotWithShape="1">
          <a:blip r:embed="rId3">
            <a:alphaModFix/>
          </a:blip>
          <a:srcRect b="0" l="0" r="0" t="0"/>
          <a:stretch/>
        </p:blipFill>
        <p:spPr>
          <a:xfrm>
            <a:off x="8394925" y="4626425"/>
            <a:ext cx="491301" cy="155674"/>
          </a:xfrm>
          <a:prstGeom prst="rect">
            <a:avLst/>
          </a:prstGeom>
          <a:noFill/>
          <a:ln>
            <a:noFill/>
          </a:ln>
        </p:spPr>
      </p:pic>
      <p:sp>
        <p:nvSpPr>
          <p:cNvPr id="243" name="Google Shape;243;p25"/>
          <p:cNvSpPr txBox="1"/>
          <p:nvPr/>
        </p:nvSpPr>
        <p:spPr>
          <a:xfrm>
            <a:off x="-20401" y="243800"/>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sz="1800" u="none" cap="none" strike="noStrike">
                <a:solidFill>
                  <a:schemeClr val="lt1"/>
                </a:solidFill>
                <a:latin typeface="Arial"/>
                <a:ea typeface="Arial"/>
                <a:cs typeface="Arial"/>
                <a:sym typeface="Arial"/>
              </a:rPr>
              <a:t>The “New Way”</a:t>
            </a:r>
            <a:endParaRPr b="1" i="1" sz="1800" u="none" cap="none" strike="noStrike">
              <a:solidFill>
                <a:schemeClr val="lt1"/>
              </a:solidFill>
              <a:latin typeface="Arial"/>
              <a:ea typeface="Arial"/>
              <a:cs typeface="Arial"/>
              <a:sym typeface="Arial"/>
            </a:endParaRPr>
          </a:p>
        </p:txBody>
      </p:sp>
      <p:pic>
        <p:nvPicPr>
          <p:cNvPr id="244" name="Google Shape;244;p25"/>
          <p:cNvPicPr preferRelativeResize="0"/>
          <p:nvPr/>
        </p:nvPicPr>
        <p:blipFill rotWithShape="1">
          <a:blip r:embed="rId4">
            <a:alphaModFix/>
          </a:blip>
          <a:srcRect b="0" l="0" r="0" t="0"/>
          <a:stretch/>
        </p:blipFill>
        <p:spPr>
          <a:xfrm>
            <a:off x="83651" y="804564"/>
            <a:ext cx="5943600" cy="838200"/>
          </a:xfrm>
          <a:prstGeom prst="rect">
            <a:avLst/>
          </a:prstGeom>
          <a:noFill/>
          <a:ln>
            <a:noFill/>
          </a:ln>
        </p:spPr>
      </p:pic>
      <p:pic>
        <p:nvPicPr>
          <p:cNvPr id="245" name="Google Shape;245;p25"/>
          <p:cNvPicPr preferRelativeResize="0"/>
          <p:nvPr/>
        </p:nvPicPr>
        <p:blipFill rotWithShape="1">
          <a:blip r:embed="rId5">
            <a:alphaModFix/>
          </a:blip>
          <a:srcRect b="0" l="0" r="0" t="0"/>
          <a:stretch/>
        </p:blipFill>
        <p:spPr>
          <a:xfrm>
            <a:off x="83650" y="1687828"/>
            <a:ext cx="6172184" cy="1969772"/>
          </a:xfrm>
          <a:prstGeom prst="rect">
            <a:avLst/>
          </a:prstGeom>
          <a:noFill/>
          <a:ln>
            <a:noFill/>
          </a:ln>
        </p:spPr>
      </p:pic>
      <p:pic>
        <p:nvPicPr>
          <p:cNvPr id="246" name="Google Shape;246;p25"/>
          <p:cNvPicPr preferRelativeResize="0"/>
          <p:nvPr/>
        </p:nvPicPr>
        <p:blipFill rotWithShape="1">
          <a:blip r:embed="rId5">
            <a:alphaModFix/>
          </a:blip>
          <a:srcRect b="434" l="65343" r="1304" t="37453"/>
          <a:stretch/>
        </p:blipFill>
        <p:spPr>
          <a:xfrm>
            <a:off x="1894662" y="2368163"/>
            <a:ext cx="2321579" cy="1231793"/>
          </a:xfrm>
          <a:prstGeom prst="rect">
            <a:avLst/>
          </a:prstGeom>
          <a:noFill/>
          <a:ln>
            <a:noFill/>
          </a:ln>
        </p:spPr>
      </p:pic>
      <p:pic>
        <p:nvPicPr>
          <p:cNvPr id="247" name="Google Shape;247;p25"/>
          <p:cNvPicPr preferRelativeResize="0"/>
          <p:nvPr/>
        </p:nvPicPr>
        <p:blipFill rotWithShape="1">
          <a:blip r:embed="rId6">
            <a:alphaModFix/>
          </a:blip>
          <a:srcRect b="0" l="0" r="0" t="0"/>
          <a:stretch/>
        </p:blipFill>
        <p:spPr>
          <a:xfrm>
            <a:off x="4024881" y="2319211"/>
            <a:ext cx="4716378" cy="1866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6"/>
          <p:cNvSpPr/>
          <p:nvPr/>
        </p:nvSpPr>
        <p:spPr>
          <a:xfrm>
            <a:off x="-20402" y="984000"/>
            <a:ext cx="9164400" cy="3175500"/>
          </a:xfrm>
          <a:prstGeom prst="rect">
            <a:avLst/>
          </a:prstGeom>
          <a:solidFill>
            <a:srgbClr val="D9D9D9">
              <a:alpha val="498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45818E"/>
              </a:highlight>
              <a:latin typeface="Arial"/>
              <a:ea typeface="Arial"/>
              <a:cs typeface="Arial"/>
              <a:sym typeface="Arial"/>
            </a:endParaRPr>
          </a:p>
        </p:txBody>
      </p:sp>
      <p:sp>
        <p:nvSpPr>
          <p:cNvPr id="253" name="Google Shape;253;p26"/>
          <p:cNvSpPr txBox="1"/>
          <p:nvPr/>
        </p:nvSpPr>
        <p:spPr>
          <a:xfrm>
            <a:off x="-20402" y="4446412"/>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1" i="1" sz="1800" u="none" cap="none" strike="noStrike">
              <a:solidFill>
                <a:schemeClr val="lt1"/>
              </a:solidFill>
              <a:latin typeface="Arial"/>
              <a:ea typeface="Arial"/>
              <a:cs typeface="Arial"/>
              <a:sym typeface="Arial"/>
            </a:endParaRPr>
          </a:p>
        </p:txBody>
      </p:sp>
      <p:pic>
        <p:nvPicPr>
          <p:cNvPr descr="EKU Primary Logo" id="254" name="Google Shape;254;p26"/>
          <p:cNvPicPr preferRelativeResize="0"/>
          <p:nvPr/>
        </p:nvPicPr>
        <p:blipFill rotWithShape="1">
          <a:blip r:embed="rId3">
            <a:alphaModFix/>
          </a:blip>
          <a:srcRect b="0" l="0" r="0" t="0"/>
          <a:stretch/>
        </p:blipFill>
        <p:spPr>
          <a:xfrm>
            <a:off x="8394925" y="4626425"/>
            <a:ext cx="491301" cy="155674"/>
          </a:xfrm>
          <a:prstGeom prst="rect">
            <a:avLst/>
          </a:prstGeom>
          <a:noFill/>
          <a:ln>
            <a:noFill/>
          </a:ln>
        </p:spPr>
      </p:pic>
      <p:sp>
        <p:nvSpPr>
          <p:cNvPr id="255" name="Google Shape;255;p26"/>
          <p:cNvSpPr txBox="1"/>
          <p:nvPr/>
        </p:nvSpPr>
        <p:spPr>
          <a:xfrm>
            <a:off x="-20401" y="243800"/>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sz="1800" u="none" cap="none" strike="noStrike">
                <a:solidFill>
                  <a:schemeClr val="lt1"/>
                </a:solidFill>
                <a:latin typeface="Arial"/>
                <a:ea typeface="Arial"/>
                <a:cs typeface="Arial"/>
                <a:sym typeface="Arial"/>
              </a:rPr>
              <a:t>-</a:t>
            </a:r>
            <a:endParaRPr b="1" i="1" sz="1800" u="none" cap="none" strike="noStrike">
              <a:solidFill>
                <a:schemeClr val="lt1"/>
              </a:solidFill>
              <a:latin typeface="Arial"/>
              <a:ea typeface="Arial"/>
              <a:cs typeface="Arial"/>
              <a:sym typeface="Arial"/>
            </a:endParaRPr>
          </a:p>
        </p:txBody>
      </p:sp>
      <p:pic>
        <p:nvPicPr>
          <p:cNvPr id="256" name="Google Shape;256;p26">
            <a:hlinkClick r:id="rId4"/>
          </p:cNvPr>
          <p:cNvPicPr preferRelativeResize="0"/>
          <p:nvPr/>
        </p:nvPicPr>
        <p:blipFill rotWithShape="1">
          <a:blip r:embed="rId5">
            <a:alphaModFix/>
          </a:blip>
          <a:srcRect b="0" l="3358" r="3358" t="0"/>
          <a:stretch/>
        </p:blipFill>
        <p:spPr>
          <a:xfrm>
            <a:off x="3987120" y="1252496"/>
            <a:ext cx="4938694" cy="2638507"/>
          </a:xfrm>
          <a:prstGeom prst="rect">
            <a:avLst/>
          </a:prstGeom>
          <a:solidFill>
            <a:schemeClr val="accent2">
              <a:alpha val="49800"/>
            </a:schemeClr>
          </a:solidFill>
          <a:ln>
            <a:noFill/>
          </a:ln>
        </p:spPr>
      </p:pic>
      <p:sp>
        <p:nvSpPr>
          <p:cNvPr id="257" name="Google Shape;257;p26"/>
          <p:cNvSpPr txBox="1"/>
          <p:nvPr/>
        </p:nvSpPr>
        <p:spPr>
          <a:xfrm>
            <a:off x="375565" y="1792849"/>
            <a:ext cx="3215700" cy="12990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171450" lvl="0" marL="171450" marR="0" rtl="0" algn="l">
              <a:lnSpc>
                <a:spcPct val="115000"/>
              </a:lnSpc>
              <a:spcBef>
                <a:spcPts val="0"/>
              </a:spcBef>
              <a:spcAft>
                <a:spcPts val="0"/>
              </a:spcAft>
              <a:buClr>
                <a:schemeClr val="dk1"/>
              </a:buClr>
              <a:buSzPts val="1100"/>
              <a:buFont typeface="Noto Sans Symbols"/>
              <a:buChar char="⮚"/>
            </a:pPr>
            <a:r>
              <a:rPr b="0" i="0" lang="en" sz="1400" u="none" cap="none" strike="noStrike">
                <a:solidFill>
                  <a:schemeClr val="dk1"/>
                </a:solidFill>
                <a:latin typeface="Arial"/>
                <a:ea typeface="Arial"/>
                <a:cs typeface="Arial"/>
                <a:sym typeface="Arial"/>
              </a:rPr>
              <a:t>Easy to locate on OMVA’s webpage.</a:t>
            </a:r>
            <a:endParaRPr/>
          </a:p>
          <a:p>
            <a:pPr indent="-101600" lvl="0" marL="171450" marR="0" rtl="0" algn="l">
              <a:lnSpc>
                <a:spcPct val="115000"/>
              </a:lnSpc>
              <a:spcBef>
                <a:spcPts val="0"/>
              </a:spcBef>
              <a:spcAft>
                <a:spcPts val="0"/>
              </a:spcAft>
              <a:buClr>
                <a:schemeClr val="dk1"/>
              </a:buClr>
              <a:buSzPts val="1100"/>
              <a:buFont typeface="Noto Sans Symbols"/>
              <a:buNone/>
            </a:pPr>
            <a:r>
              <a:t/>
            </a:r>
            <a:endParaRPr b="0" i="0" sz="1400" u="none" cap="none" strike="noStrike">
              <a:solidFill>
                <a:schemeClr val="dk1"/>
              </a:solidFill>
              <a:latin typeface="Arial"/>
              <a:ea typeface="Arial"/>
              <a:cs typeface="Arial"/>
              <a:sym typeface="Arial"/>
            </a:endParaRPr>
          </a:p>
          <a:p>
            <a:pPr indent="-171450" lvl="0" marL="171450" marR="0" rtl="0" algn="l">
              <a:lnSpc>
                <a:spcPct val="115000"/>
              </a:lnSpc>
              <a:spcBef>
                <a:spcPts val="0"/>
              </a:spcBef>
              <a:spcAft>
                <a:spcPts val="0"/>
              </a:spcAft>
              <a:buClr>
                <a:schemeClr val="dk1"/>
              </a:buClr>
              <a:buSzPts val="1100"/>
              <a:buFont typeface="Noto Sans Symbols"/>
              <a:buChar char="⮚"/>
            </a:pPr>
            <a:r>
              <a:rPr b="0" i="0" lang="en" sz="1400" u="none" cap="none" strike="noStrike">
                <a:solidFill>
                  <a:schemeClr val="dk1"/>
                </a:solidFill>
                <a:latin typeface="Arial"/>
                <a:ea typeface="Arial"/>
                <a:cs typeface="Arial"/>
                <a:sym typeface="Arial"/>
              </a:rPr>
              <a:t>Allows students to search potential credits based on Military occupation.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7"/>
          <p:cNvSpPr/>
          <p:nvPr/>
        </p:nvSpPr>
        <p:spPr>
          <a:xfrm>
            <a:off x="-20402" y="984000"/>
            <a:ext cx="9164400" cy="3175500"/>
          </a:xfrm>
          <a:prstGeom prst="rect">
            <a:avLst/>
          </a:prstGeom>
          <a:solidFill>
            <a:srgbClr val="D9D9D9">
              <a:alpha val="498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45818E"/>
              </a:highlight>
              <a:latin typeface="Arial"/>
              <a:ea typeface="Arial"/>
              <a:cs typeface="Arial"/>
              <a:sym typeface="Arial"/>
            </a:endParaRPr>
          </a:p>
        </p:txBody>
      </p:sp>
      <p:sp>
        <p:nvSpPr>
          <p:cNvPr id="263" name="Google Shape;263;p27"/>
          <p:cNvSpPr txBox="1"/>
          <p:nvPr/>
        </p:nvSpPr>
        <p:spPr>
          <a:xfrm>
            <a:off x="-20402" y="4446412"/>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1" i="1" sz="1800" u="none" cap="none" strike="noStrike">
              <a:solidFill>
                <a:schemeClr val="lt1"/>
              </a:solidFill>
              <a:latin typeface="Arial"/>
              <a:ea typeface="Arial"/>
              <a:cs typeface="Arial"/>
              <a:sym typeface="Arial"/>
            </a:endParaRPr>
          </a:p>
        </p:txBody>
      </p:sp>
      <p:pic>
        <p:nvPicPr>
          <p:cNvPr descr="EKU Primary Logo" id="264" name="Google Shape;264;p27"/>
          <p:cNvPicPr preferRelativeResize="0"/>
          <p:nvPr/>
        </p:nvPicPr>
        <p:blipFill rotWithShape="1">
          <a:blip r:embed="rId3">
            <a:alphaModFix/>
          </a:blip>
          <a:srcRect b="0" l="0" r="0" t="0"/>
          <a:stretch/>
        </p:blipFill>
        <p:spPr>
          <a:xfrm>
            <a:off x="8394925" y="4626425"/>
            <a:ext cx="491301" cy="155674"/>
          </a:xfrm>
          <a:prstGeom prst="rect">
            <a:avLst/>
          </a:prstGeom>
          <a:noFill/>
          <a:ln>
            <a:noFill/>
          </a:ln>
        </p:spPr>
      </p:pic>
      <p:sp>
        <p:nvSpPr>
          <p:cNvPr id="265" name="Google Shape;265;p27"/>
          <p:cNvSpPr txBox="1"/>
          <p:nvPr/>
        </p:nvSpPr>
        <p:spPr>
          <a:xfrm>
            <a:off x="-20401" y="243800"/>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sz="1800" u="none" cap="none" strike="noStrike">
                <a:solidFill>
                  <a:schemeClr val="lt1"/>
                </a:solidFill>
                <a:latin typeface="Arial"/>
                <a:ea typeface="Arial"/>
                <a:cs typeface="Arial"/>
                <a:sym typeface="Arial"/>
              </a:rPr>
              <a:t>Roadblocks</a:t>
            </a:r>
            <a:endParaRPr b="1" i="1" sz="1800" u="none" cap="none" strike="noStrike">
              <a:solidFill>
                <a:schemeClr val="lt1"/>
              </a:solidFill>
              <a:latin typeface="Arial"/>
              <a:ea typeface="Arial"/>
              <a:cs typeface="Arial"/>
              <a:sym typeface="Arial"/>
            </a:endParaRPr>
          </a:p>
        </p:txBody>
      </p:sp>
      <p:sp>
        <p:nvSpPr>
          <p:cNvPr id="266" name="Google Shape;266;p27"/>
          <p:cNvSpPr txBox="1"/>
          <p:nvPr/>
        </p:nvSpPr>
        <p:spPr>
          <a:xfrm>
            <a:off x="4761572" y="1668970"/>
            <a:ext cx="3215700" cy="17946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171450" lvl="0" marL="171450" marR="0" rtl="0" algn="l">
              <a:lnSpc>
                <a:spcPct val="115000"/>
              </a:lnSpc>
              <a:spcBef>
                <a:spcPts val="0"/>
              </a:spcBef>
              <a:spcAft>
                <a:spcPts val="0"/>
              </a:spcAft>
              <a:buClr>
                <a:schemeClr val="dk1"/>
              </a:buClr>
              <a:buSzPts val="1100"/>
              <a:buFont typeface="Noto Sans Symbols"/>
              <a:buChar char="⮚"/>
            </a:pPr>
            <a:r>
              <a:rPr b="0" i="0" lang="en" sz="1400" u="none" cap="none" strike="noStrike">
                <a:solidFill>
                  <a:schemeClr val="dk1"/>
                </a:solidFill>
                <a:latin typeface="Arial"/>
                <a:ea typeface="Arial"/>
                <a:cs typeface="Arial"/>
                <a:sym typeface="Arial"/>
              </a:rPr>
              <a:t>Multiple offices involved</a:t>
            </a:r>
            <a:endParaRPr/>
          </a:p>
          <a:p>
            <a:pPr indent="-101600" lvl="0" marL="171450" marR="0" rtl="0" algn="l">
              <a:lnSpc>
                <a:spcPct val="115000"/>
              </a:lnSpc>
              <a:spcBef>
                <a:spcPts val="0"/>
              </a:spcBef>
              <a:spcAft>
                <a:spcPts val="0"/>
              </a:spcAft>
              <a:buClr>
                <a:schemeClr val="dk1"/>
              </a:buClr>
              <a:buSzPts val="1100"/>
              <a:buFont typeface="Noto Sans Symbols"/>
              <a:buNone/>
            </a:pPr>
            <a:r>
              <a:t/>
            </a:r>
            <a:endParaRPr b="0" i="0" sz="1400" u="none" cap="none" strike="noStrike">
              <a:solidFill>
                <a:schemeClr val="dk1"/>
              </a:solidFill>
              <a:latin typeface="Arial"/>
              <a:ea typeface="Arial"/>
              <a:cs typeface="Arial"/>
              <a:sym typeface="Arial"/>
            </a:endParaRPr>
          </a:p>
          <a:p>
            <a:pPr indent="-171450" lvl="0" marL="171450" marR="0" rtl="0" algn="l">
              <a:lnSpc>
                <a:spcPct val="115000"/>
              </a:lnSpc>
              <a:spcBef>
                <a:spcPts val="0"/>
              </a:spcBef>
              <a:spcAft>
                <a:spcPts val="0"/>
              </a:spcAft>
              <a:buClr>
                <a:schemeClr val="dk1"/>
              </a:buClr>
              <a:buSzPts val="1100"/>
              <a:buFont typeface="Noto Sans Symbols"/>
              <a:buChar char="⮚"/>
            </a:pPr>
            <a:r>
              <a:rPr b="0" i="0" lang="en" sz="1400" u="none" cap="none" strike="noStrike">
                <a:solidFill>
                  <a:schemeClr val="dk1"/>
                </a:solidFill>
                <a:latin typeface="Arial"/>
                <a:ea typeface="Arial"/>
                <a:cs typeface="Arial"/>
                <a:sym typeface="Arial"/>
              </a:rPr>
              <a:t>Personnel changes</a:t>
            </a:r>
            <a:endParaRPr/>
          </a:p>
          <a:p>
            <a:pPr indent="-101600" lvl="0" marL="171450" marR="0" rtl="0" algn="l">
              <a:lnSpc>
                <a:spcPct val="115000"/>
              </a:lnSpc>
              <a:spcBef>
                <a:spcPts val="0"/>
              </a:spcBef>
              <a:spcAft>
                <a:spcPts val="0"/>
              </a:spcAft>
              <a:buClr>
                <a:schemeClr val="dk1"/>
              </a:buClr>
              <a:buSzPts val="1100"/>
              <a:buFont typeface="Noto Sans Symbols"/>
              <a:buNone/>
            </a:pPr>
            <a:r>
              <a:t/>
            </a:r>
            <a:endParaRPr b="0" i="0" sz="1400" u="none" cap="none" strike="noStrike">
              <a:solidFill>
                <a:schemeClr val="dk1"/>
              </a:solidFill>
              <a:latin typeface="Arial"/>
              <a:ea typeface="Arial"/>
              <a:cs typeface="Arial"/>
              <a:sym typeface="Arial"/>
            </a:endParaRPr>
          </a:p>
          <a:p>
            <a:pPr indent="-171450" lvl="0" marL="171450" marR="0" rtl="0" algn="l">
              <a:lnSpc>
                <a:spcPct val="115000"/>
              </a:lnSpc>
              <a:spcBef>
                <a:spcPts val="0"/>
              </a:spcBef>
              <a:spcAft>
                <a:spcPts val="0"/>
              </a:spcAft>
              <a:buClr>
                <a:schemeClr val="dk1"/>
              </a:buClr>
              <a:buSzPts val="1100"/>
              <a:buFont typeface="Noto Sans Symbols"/>
              <a:buChar char="⮚"/>
            </a:pPr>
            <a:r>
              <a:rPr b="0" i="0" lang="en" sz="1400" u="none" cap="none" strike="noStrike">
                <a:solidFill>
                  <a:schemeClr val="dk1"/>
                </a:solidFill>
                <a:latin typeface="Arial"/>
                <a:ea typeface="Arial"/>
                <a:cs typeface="Arial"/>
                <a:sym typeface="Arial"/>
              </a:rPr>
              <a:t>Undocumented processes</a:t>
            </a:r>
            <a:endParaRPr/>
          </a:p>
          <a:p>
            <a:pPr indent="-101600" lvl="0" marL="171450" marR="0" rtl="0" algn="l">
              <a:lnSpc>
                <a:spcPct val="115000"/>
              </a:lnSpc>
              <a:spcBef>
                <a:spcPts val="0"/>
              </a:spcBef>
              <a:spcAft>
                <a:spcPts val="0"/>
              </a:spcAft>
              <a:buClr>
                <a:schemeClr val="dk1"/>
              </a:buClr>
              <a:buSzPts val="1100"/>
              <a:buFont typeface="Noto Sans Symbols"/>
              <a:buNone/>
            </a:pPr>
            <a:r>
              <a:t/>
            </a:r>
            <a:endParaRPr b="0" i="0" sz="1400" u="none" cap="none" strike="noStrike">
              <a:solidFill>
                <a:schemeClr val="dk1"/>
              </a:solidFill>
              <a:latin typeface="Arial"/>
              <a:ea typeface="Arial"/>
              <a:cs typeface="Arial"/>
              <a:sym typeface="Arial"/>
            </a:endParaRPr>
          </a:p>
          <a:p>
            <a:pPr indent="-171450" lvl="0" marL="171450" marR="0" rtl="0" algn="l">
              <a:lnSpc>
                <a:spcPct val="115000"/>
              </a:lnSpc>
              <a:spcBef>
                <a:spcPts val="0"/>
              </a:spcBef>
              <a:spcAft>
                <a:spcPts val="0"/>
              </a:spcAft>
              <a:buClr>
                <a:schemeClr val="dk1"/>
              </a:buClr>
              <a:buSzPts val="1100"/>
              <a:buFont typeface="Noto Sans Symbols"/>
              <a:buChar char="⮚"/>
            </a:pPr>
            <a:r>
              <a:rPr b="0" i="0" lang="en" sz="1400" u="none" cap="none" strike="noStrike">
                <a:solidFill>
                  <a:schemeClr val="dk1"/>
                </a:solidFill>
                <a:latin typeface="Arial"/>
                <a:ea typeface="Arial"/>
                <a:cs typeface="Arial"/>
                <a:sym typeface="Arial"/>
              </a:rPr>
              <a:t>Where does ownership belong</a:t>
            </a:r>
            <a:endParaRPr/>
          </a:p>
        </p:txBody>
      </p:sp>
      <p:pic>
        <p:nvPicPr>
          <p:cNvPr id="267" name="Google Shape;267;p27"/>
          <p:cNvPicPr preferRelativeResize="0"/>
          <p:nvPr/>
        </p:nvPicPr>
        <p:blipFill rotWithShape="1">
          <a:blip r:embed="rId4">
            <a:alphaModFix/>
          </a:blip>
          <a:srcRect b="0" l="0" r="0" t="0"/>
          <a:stretch/>
        </p:blipFill>
        <p:spPr>
          <a:xfrm>
            <a:off x="469648" y="1158156"/>
            <a:ext cx="3912781" cy="2827188"/>
          </a:xfrm>
          <a:prstGeom prst="rect">
            <a:avLst/>
          </a:prstGeom>
          <a:solidFill>
            <a:srgbClr val="861F41"/>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8"/>
          <p:cNvSpPr/>
          <p:nvPr/>
        </p:nvSpPr>
        <p:spPr>
          <a:xfrm>
            <a:off x="-20402" y="984000"/>
            <a:ext cx="9164400" cy="3175500"/>
          </a:xfrm>
          <a:prstGeom prst="rect">
            <a:avLst/>
          </a:prstGeom>
          <a:solidFill>
            <a:srgbClr val="D9D9D9">
              <a:alpha val="498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45818E"/>
              </a:highlight>
              <a:latin typeface="Arial"/>
              <a:ea typeface="Arial"/>
              <a:cs typeface="Arial"/>
              <a:sym typeface="Arial"/>
            </a:endParaRPr>
          </a:p>
        </p:txBody>
      </p:sp>
      <p:sp>
        <p:nvSpPr>
          <p:cNvPr id="273" name="Google Shape;273;p28"/>
          <p:cNvSpPr txBox="1"/>
          <p:nvPr/>
        </p:nvSpPr>
        <p:spPr>
          <a:xfrm>
            <a:off x="-20402" y="4446412"/>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1" i="1" sz="1800" u="none" cap="none" strike="noStrike">
              <a:solidFill>
                <a:schemeClr val="lt1"/>
              </a:solidFill>
              <a:latin typeface="Arial"/>
              <a:ea typeface="Arial"/>
              <a:cs typeface="Arial"/>
              <a:sym typeface="Arial"/>
            </a:endParaRPr>
          </a:p>
        </p:txBody>
      </p:sp>
      <p:pic>
        <p:nvPicPr>
          <p:cNvPr descr="EKU Primary Logo" id="274" name="Google Shape;274;p28"/>
          <p:cNvPicPr preferRelativeResize="0"/>
          <p:nvPr/>
        </p:nvPicPr>
        <p:blipFill rotWithShape="1">
          <a:blip r:embed="rId3">
            <a:alphaModFix/>
          </a:blip>
          <a:srcRect b="0" l="0" r="0" t="0"/>
          <a:stretch/>
        </p:blipFill>
        <p:spPr>
          <a:xfrm>
            <a:off x="8394925" y="4626425"/>
            <a:ext cx="491301" cy="155674"/>
          </a:xfrm>
          <a:prstGeom prst="rect">
            <a:avLst/>
          </a:prstGeom>
          <a:noFill/>
          <a:ln>
            <a:noFill/>
          </a:ln>
        </p:spPr>
      </p:pic>
      <p:sp>
        <p:nvSpPr>
          <p:cNvPr id="275" name="Google Shape;275;p28"/>
          <p:cNvSpPr txBox="1"/>
          <p:nvPr/>
        </p:nvSpPr>
        <p:spPr>
          <a:xfrm>
            <a:off x="-20401" y="243800"/>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sz="1800" u="none" cap="none" strike="noStrike">
                <a:solidFill>
                  <a:schemeClr val="lt1"/>
                </a:solidFill>
                <a:latin typeface="Arial"/>
                <a:ea typeface="Arial"/>
                <a:cs typeface="Arial"/>
                <a:sym typeface="Arial"/>
              </a:rPr>
              <a:t>Future Innovations Proposal</a:t>
            </a:r>
            <a:endParaRPr b="1" i="1" sz="1800" u="none" cap="none" strike="noStrike">
              <a:solidFill>
                <a:schemeClr val="lt1"/>
              </a:solidFill>
              <a:latin typeface="Arial"/>
              <a:ea typeface="Arial"/>
              <a:cs typeface="Arial"/>
              <a:sym typeface="Arial"/>
            </a:endParaRPr>
          </a:p>
        </p:txBody>
      </p:sp>
      <p:sp>
        <p:nvSpPr>
          <p:cNvPr id="276" name="Google Shape;276;p28"/>
          <p:cNvSpPr txBox="1"/>
          <p:nvPr/>
        </p:nvSpPr>
        <p:spPr>
          <a:xfrm>
            <a:off x="322981" y="1527597"/>
            <a:ext cx="8498100" cy="33246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100"/>
              <a:buFont typeface="Noto Sans Symbols"/>
              <a:buChar char="⮚"/>
            </a:pPr>
            <a:r>
              <a:rPr b="0" i="0" lang="en" sz="1400" u="none" cap="none" strike="noStrike">
                <a:solidFill>
                  <a:schemeClr val="dk1"/>
                </a:solidFill>
                <a:latin typeface="Arial"/>
                <a:ea typeface="Arial"/>
                <a:cs typeface="Arial"/>
                <a:sym typeface="Arial"/>
              </a:rPr>
              <a:t>VetsReady Opportunity Portal</a:t>
            </a:r>
            <a:endParaRPr/>
          </a:p>
          <a:p>
            <a:pPr indent="-215900" lvl="0" marL="285750" marR="0" rtl="0" algn="l">
              <a:lnSpc>
                <a:spcPct val="100000"/>
              </a:lnSpc>
              <a:spcBef>
                <a:spcPts val="0"/>
              </a:spcBef>
              <a:spcAft>
                <a:spcPts val="0"/>
              </a:spcAft>
              <a:buClr>
                <a:schemeClr val="dk1"/>
              </a:buClr>
              <a:buSzPts val="1100"/>
              <a:buFont typeface="Noto Sans Symbols"/>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100"/>
              <a:buFont typeface="Noto Sans Symbols"/>
              <a:buChar char="⮚"/>
            </a:pPr>
            <a:r>
              <a:rPr b="0" i="0" lang="en" sz="1400" u="none" cap="none" strike="noStrike">
                <a:solidFill>
                  <a:schemeClr val="dk1"/>
                </a:solidFill>
                <a:latin typeface="Arial"/>
                <a:ea typeface="Arial"/>
                <a:cs typeface="Arial"/>
                <a:sym typeface="Arial"/>
              </a:rPr>
              <a:t>New ACE Military Guide Portal</a:t>
            </a:r>
            <a:endParaRPr/>
          </a:p>
          <a:p>
            <a:pPr indent="-215900" lvl="0" marL="285750" marR="0" rtl="0" algn="l">
              <a:lnSpc>
                <a:spcPct val="100000"/>
              </a:lnSpc>
              <a:spcBef>
                <a:spcPts val="0"/>
              </a:spcBef>
              <a:spcAft>
                <a:spcPts val="0"/>
              </a:spcAft>
              <a:buClr>
                <a:schemeClr val="dk1"/>
              </a:buClr>
              <a:buSzPts val="1100"/>
              <a:buFont typeface="Noto Sans Symbols"/>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100"/>
              <a:buFont typeface="Noto Sans Symbols"/>
              <a:buChar char="⮚"/>
            </a:pPr>
            <a:r>
              <a:rPr b="0" i="0" lang="en" sz="1400" u="none" cap="none" strike="noStrike">
                <a:solidFill>
                  <a:schemeClr val="dk1"/>
                </a:solidFill>
                <a:latin typeface="Arial"/>
                <a:ea typeface="Arial"/>
                <a:cs typeface="Arial"/>
                <a:sym typeface="Arial"/>
              </a:rPr>
              <a:t>Reducing redundant processes</a:t>
            </a:r>
            <a:endParaRPr/>
          </a:p>
          <a:p>
            <a:pPr indent="-215900" lvl="0" marL="285750" marR="0" rtl="0" algn="l">
              <a:lnSpc>
                <a:spcPct val="100000"/>
              </a:lnSpc>
              <a:spcBef>
                <a:spcPts val="0"/>
              </a:spcBef>
              <a:spcAft>
                <a:spcPts val="0"/>
              </a:spcAft>
              <a:buClr>
                <a:schemeClr val="dk1"/>
              </a:buClr>
              <a:buSzPts val="1100"/>
              <a:buFont typeface="Noto Sans Symbols"/>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100"/>
              <a:buFont typeface="Noto Sans Symbols"/>
              <a:buChar char="⮚"/>
            </a:pPr>
            <a:r>
              <a:rPr b="0" i="0" lang="en" sz="1400" u="none" cap="none" strike="noStrike">
                <a:solidFill>
                  <a:schemeClr val="dk1"/>
                </a:solidFill>
                <a:latin typeface="Arial"/>
                <a:ea typeface="Arial"/>
                <a:cs typeface="Arial"/>
                <a:sym typeface="Arial"/>
              </a:rPr>
              <a:t>Record directly from JST</a:t>
            </a:r>
            <a:endParaRPr/>
          </a:p>
          <a:p>
            <a:pPr indent="-215900" lvl="0" marL="285750" marR="0" rtl="0" algn="l">
              <a:lnSpc>
                <a:spcPct val="100000"/>
              </a:lnSpc>
              <a:spcBef>
                <a:spcPts val="0"/>
              </a:spcBef>
              <a:spcAft>
                <a:spcPts val="0"/>
              </a:spcAft>
              <a:buClr>
                <a:schemeClr val="dk1"/>
              </a:buClr>
              <a:buSzPts val="1100"/>
              <a:buFont typeface="Noto Sans Symbols"/>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100"/>
              <a:buFont typeface="Noto Sans Symbols"/>
              <a:buChar char="⮚"/>
            </a:pPr>
            <a:r>
              <a:rPr b="0" i="0" lang="en" sz="1400" u="none" cap="none" strike="noStrike">
                <a:solidFill>
                  <a:schemeClr val="dk1"/>
                </a:solidFill>
                <a:latin typeface="Arial"/>
                <a:ea typeface="Arial"/>
                <a:cs typeface="Arial"/>
                <a:sym typeface="Arial"/>
              </a:rPr>
              <a:t>Reducing the number of offices involved</a:t>
            </a:r>
            <a:endParaRPr b="0" i="0" sz="1400" u="none" cap="none" strike="noStrike">
              <a:solidFill>
                <a:schemeClr val="dk1"/>
              </a:solidFill>
              <a:latin typeface="Arial"/>
              <a:ea typeface="Arial"/>
              <a:cs typeface="Arial"/>
              <a:sym typeface="Arial"/>
            </a:endParaRPr>
          </a:p>
          <a:p>
            <a:pPr indent="-215900" lvl="0" marL="285750" marR="0" rtl="0" algn="l">
              <a:lnSpc>
                <a:spcPct val="100000"/>
              </a:lnSpc>
              <a:spcBef>
                <a:spcPts val="0"/>
              </a:spcBef>
              <a:spcAft>
                <a:spcPts val="0"/>
              </a:spcAft>
              <a:buClr>
                <a:schemeClr val="dk1"/>
              </a:buClr>
              <a:buSzPts val="1100"/>
              <a:buFont typeface="Noto Sans Symbols"/>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100"/>
              <a:buFont typeface="Noto Sans Symbols"/>
              <a:buChar char="⮚"/>
            </a:pPr>
            <a:r>
              <a:rPr b="0" i="0" lang="en" sz="1400" u="none" cap="none" strike="noStrike">
                <a:solidFill>
                  <a:schemeClr val="dk1"/>
                </a:solidFill>
                <a:latin typeface="Arial"/>
                <a:ea typeface="Arial"/>
                <a:cs typeface="Arial"/>
                <a:sym typeface="Arial"/>
              </a:rPr>
              <a:t>Determine ownership following reduction of involved offices in process</a:t>
            </a:r>
            <a:endParaRPr b="0" i="0" sz="1400" u="none" cap="none" strike="noStrike">
              <a:solidFill>
                <a:schemeClr val="dk1"/>
              </a:solidFill>
              <a:latin typeface="Arial"/>
              <a:ea typeface="Arial"/>
              <a:cs typeface="Arial"/>
              <a:sym typeface="Arial"/>
            </a:endParaRPr>
          </a:p>
          <a:p>
            <a:pPr indent="-215900" lvl="7" marL="285750" marR="0" rtl="0" algn="l">
              <a:lnSpc>
                <a:spcPct val="100000"/>
              </a:lnSpc>
              <a:spcBef>
                <a:spcPts val="0"/>
              </a:spcBef>
              <a:spcAft>
                <a:spcPts val="0"/>
              </a:spcAft>
              <a:buClr>
                <a:schemeClr val="dk1"/>
              </a:buClr>
              <a:buSzPts val="1100"/>
              <a:buFont typeface="Noto Sans Symbols"/>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100"/>
              <a:buFont typeface="Noto Sans Symbols"/>
              <a:buChar char="⮚"/>
            </a:pPr>
            <a:r>
              <a:rPr b="0" i="0" lang="en" sz="1400" u="none" cap="none" strike="noStrike">
                <a:solidFill>
                  <a:schemeClr val="dk1"/>
                </a:solidFill>
                <a:latin typeface="Arial"/>
                <a:ea typeface="Arial"/>
                <a:cs typeface="Arial"/>
                <a:sym typeface="Arial"/>
              </a:rPr>
              <a:t>Developing and maintaining a proactive approach to credit evaluation</a:t>
            </a:r>
            <a:endParaRPr/>
          </a:p>
          <a:p>
            <a:pPr indent="-215900" lvl="0" marL="285750" marR="0" rtl="0" algn="l">
              <a:lnSpc>
                <a:spcPct val="100000"/>
              </a:lnSpc>
              <a:spcBef>
                <a:spcPts val="0"/>
              </a:spcBef>
              <a:spcAft>
                <a:spcPts val="0"/>
              </a:spcAft>
              <a:buClr>
                <a:schemeClr val="dk1"/>
              </a:buClr>
              <a:buSzPts val="1100"/>
              <a:buFont typeface="Noto Sans Symbols"/>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100"/>
              <a:buFont typeface="Noto Sans Symbols"/>
              <a:buChar char="⮚"/>
            </a:pPr>
            <a:r>
              <a:rPr b="0" i="0" lang="en" sz="1400" u="none" cap="none" strike="noStrike">
                <a:solidFill>
                  <a:schemeClr val="dk1"/>
                </a:solidFill>
                <a:latin typeface="Arial"/>
                <a:ea typeface="Arial"/>
                <a:cs typeface="Arial"/>
                <a:sym typeface="Arial"/>
              </a:rPr>
              <a:t>Document all processes and house in a central location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9"/>
          <p:cNvSpPr/>
          <p:nvPr/>
        </p:nvSpPr>
        <p:spPr>
          <a:xfrm>
            <a:off x="-10201" y="903458"/>
            <a:ext cx="9164400" cy="3175500"/>
          </a:xfrm>
          <a:prstGeom prst="rect">
            <a:avLst/>
          </a:prstGeom>
          <a:solidFill>
            <a:srgbClr val="D9D9D9">
              <a:alpha val="498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45818E"/>
              </a:highlight>
              <a:latin typeface="Arial"/>
              <a:ea typeface="Arial"/>
              <a:cs typeface="Arial"/>
              <a:sym typeface="Arial"/>
            </a:endParaRPr>
          </a:p>
        </p:txBody>
      </p:sp>
      <p:sp>
        <p:nvSpPr>
          <p:cNvPr id="282" name="Google Shape;282;p29"/>
          <p:cNvSpPr txBox="1"/>
          <p:nvPr>
            <p:ph type="title"/>
          </p:nvPr>
        </p:nvSpPr>
        <p:spPr>
          <a:xfrm>
            <a:off x="3859951" y="1116762"/>
            <a:ext cx="4020600" cy="9030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i="1" lang="en" sz="5400">
                <a:solidFill>
                  <a:schemeClr val="lt1"/>
                </a:solidFill>
              </a:rPr>
              <a:t>Questions?</a:t>
            </a:r>
            <a:endParaRPr/>
          </a:p>
        </p:txBody>
      </p:sp>
      <p:pic>
        <p:nvPicPr>
          <p:cNvPr id="283" name="Google Shape;283;p29"/>
          <p:cNvPicPr preferRelativeResize="0"/>
          <p:nvPr/>
        </p:nvPicPr>
        <p:blipFill rotWithShape="1">
          <a:blip r:embed="rId3">
            <a:alphaModFix/>
          </a:blip>
          <a:srcRect b="0" l="12694" r="8210" t="20904"/>
          <a:stretch/>
        </p:blipFill>
        <p:spPr>
          <a:xfrm>
            <a:off x="798347" y="1353933"/>
            <a:ext cx="1928660" cy="2435632"/>
          </a:xfrm>
          <a:prstGeom prst="rect">
            <a:avLst/>
          </a:prstGeom>
          <a:solidFill>
            <a:srgbClr val="861F41"/>
          </a:solidFill>
          <a:ln>
            <a:noFill/>
          </a:ln>
        </p:spPr>
      </p:pic>
      <p:sp>
        <p:nvSpPr>
          <p:cNvPr id="284" name="Google Shape;284;p29"/>
          <p:cNvSpPr/>
          <p:nvPr/>
        </p:nvSpPr>
        <p:spPr>
          <a:xfrm>
            <a:off x="3394905" y="1902263"/>
            <a:ext cx="4950600" cy="18873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Clr>
                <a:srgbClr val="000000"/>
              </a:buClr>
              <a:buSzPts val="1800"/>
              <a:buFont typeface="Arial"/>
              <a:buNone/>
            </a:pPr>
            <a:r>
              <a:rPr b="1" i="0" lang="en" sz="1800" u="none" cap="none" strike="noStrike">
                <a:solidFill>
                  <a:schemeClr val="dk1"/>
                </a:solidFill>
                <a:latin typeface="Arial"/>
                <a:ea typeface="Arial"/>
                <a:cs typeface="Arial"/>
                <a:sym typeface="Arial"/>
              </a:rPr>
              <a:t>Audrie Smith</a:t>
            </a:r>
            <a:endParaRPr b="1" i="0" sz="1800" u="none" cap="none" strike="noStrike">
              <a:solidFill>
                <a:schemeClr val="dk1"/>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400"/>
              <a:buFont typeface="Arial"/>
              <a:buNone/>
            </a:pPr>
            <a:r>
              <a:rPr b="0" i="1" lang="en" sz="1400" u="none" cap="none" strike="noStrike">
                <a:solidFill>
                  <a:schemeClr val="dk1"/>
                </a:solidFill>
                <a:latin typeface="Arial"/>
                <a:ea typeface="Arial"/>
                <a:cs typeface="Arial"/>
                <a:sym typeface="Arial"/>
              </a:rPr>
              <a:t>Associate Director</a:t>
            </a:r>
            <a:endParaRPr b="0" i="1" sz="1400" u="none" cap="none" strike="noStrike">
              <a:solidFill>
                <a:schemeClr val="dk1"/>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400"/>
              <a:buFont typeface="Arial"/>
              <a:buNone/>
            </a:pPr>
            <a:r>
              <a:rPr b="0" i="1" lang="en" sz="1400" u="none" cap="none" strike="noStrike">
                <a:solidFill>
                  <a:schemeClr val="dk1"/>
                </a:solidFill>
                <a:latin typeface="Arial"/>
                <a:ea typeface="Arial"/>
                <a:cs typeface="Arial"/>
                <a:sym typeface="Arial"/>
              </a:rPr>
              <a:t>Office of Articulation and Transfer Systems</a:t>
            </a:r>
            <a:endParaRPr/>
          </a:p>
          <a:p>
            <a:pPr indent="0" lvl="0" marL="0" marR="0" rtl="0" algn="ctr">
              <a:lnSpc>
                <a:spcPct val="150000"/>
              </a:lnSpc>
              <a:spcBef>
                <a:spcPts val="0"/>
              </a:spcBef>
              <a:spcAft>
                <a:spcPts val="0"/>
              </a:spcAft>
              <a:buClr>
                <a:srgbClr val="000000"/>
              </a:buClr>
              <a:buSzPts val="1400"/>
              <a:buFont typeface="Arial"/>
              <a:buNone/>
            </a:pPr>
            <a:r>
              <a:rPr b="0" i="1" lang="en" sz="1400" u="none" cap="none" strike="noStrike">
                <a:solidFill>
                  <a:schemeClr val="dk1"/>
                </a:solidFill>
                <a:latin typeface="Arial"/>
                <a:ea typeface="Arial"/>
                <a:cs typeface="Arial"/>
                <a:sym typeface="Arial"/>
              </a:rPr>
              <a:t>(859) 622-1098 / Audrie.Smith@eku.edu</a:t>
            </a:r>
            <a:endParaRPr/>
          </a:p>
        </p:txBody>
      </p:sp>
      <p:sp>
        <p:nvSpPr>
          <p:cNvPr id="285" name="Google Shape;285;p29"/>
          <p:cNvSpPr txBox="1"/>
          <p:nvPr/>
        </p:nvSpPr>
        <p:spPr>
          <a:xfrm>
            <a:off x="-20402" y="4446412"/>
            <a:ext cx="91644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1" i="1" sz="1800" u="none" cap="none" strike="noStrike">
              <a:solidFill>
                <a:schemeClr val="lt1"/>
              </a:solidFill>
              <a:latin typeface="Arial"/>
              <a:ea typeface="Arial"/>
              <a:cs typeface="Arial"/>
              <a:sym typeface="Arial"/>
            </a:endParaRPr>
          </a:p>
        </p:txBody>
      </p:sp>
      <p:pic>
        <p:nvPicPr>
          <p:cNvPr descr="EKU Primary Logo" id="286" name="Google Shape;286;p29"/>
          <p:cNvPicPr preferRelativeResize="0"/>
          <p:nvPr/>
        </p:nvPicPr>
        <p:blipFill rotWithShape="1">
          <a:blip r:embed="rId4">
            <a:alphaModFix/>
          </a:blip>
          <a:srcRect b="0" l="0" r="0" t="0"/>
          <a:stretch/>
        </p:blipFill>
        <p:spPr>
          <a:xfrm>
            <a:off x="8394925" y="4626425"/>
            <a:ext cx="491301" cy="1556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0"/>
          <p:cNvSpPr txBox="1"/>
          <p:nvPr>
            <p:ph type="title"/>
          </p:nvPr>
        </p:nvSpPr>
        <p:spPr>
          <a:xfrm>
            <a:off x="311700" y="445025"/>
            <a:ext cx="3915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7F7F7"/>
                </a:solidFill>
                <a:latin typeface="Georgia"/>
                <a:ea typeface="Georgia"/>
                <a:cs typeface="Georgia"/>
                <a:sym typeface="Georgia"/>
              </a:rPr>
              <a:t>Feedback</a:t>
            </a:r>
            <a:endParaRPr>
              <a:solidFill>
                <a:srgbClr val="F7F7F7"/>
              </a:solidFill>
              <a:latin typeface="Georgia"/>
              <a:ea typeface="Georgia"/>
              <a:cs typeface="Georgia"/>
              <a:sym typeface="Georgia"/>
            </a:endParaRPr>
          </a:p>
        </p:txBody>
      </p:sp>
      <p:sp>
        <p:nvSpPr>
          <p:cNvPr id="292" name="Google Shape;292;p30"/>
          <p:cNvSpPr txBox="1"/>
          <p:nvPr>
            <p:ph idx="1" type="body"/>
          </p:nvPr>
        </p:nvSpPr>
        <p:spPr>
          <a:xfrm>
            <a:off x="311700" y="1152475"/>
            <a:ext cx="3915600" cy="283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7F7F7"/>
                </a:solidFill>
                <a:latin typeface="Georgia"/>
                <a:ea typeface="Georgia"/>
                <a:cs typeface="Georgia"/>
                <a:sym typeface="Georgia"/>
              </a:rPr>
              <a:t>Please share your feedback with us!</a:t>
            </a:r>
            <a:endParaRPr>
              <a:solidFill>
                <a:srgbClr val="F7F7F7"/>
              </a:solidFill>
              <a:latin typeface="Georgia"/>
              <a:ea typeface="Georgia"/>
              <a:cs typeface="Georgia"/>
              <a:sym typeface="Georgia"/>
            </a:endParaRPr>
          </a:p>
          <a:p>
            <a:pPr indent="0" lvl="0" marL="0" rtl="0" algn="l">
              <a:spcBef>
                <a:spcPts val="1200"/>
              </a:spcBef>
              <a:spcAft>
                <a:spcPts val="1200"/>
              </a:spcAft>
              <a:buNone/>
            </a:pPr>
            <a:r>
              <a:t/>
            </a:r>
            <a:endParaRPr sz="1200">
              <a:solidFill>
                <a:srgbClr val="F0B323"/>
              </a:solidFill>
              <a:latin typeface="Georgia"/>
              <a:ea typeface="Georgia"/>
              <a:cs typeface="Georgia"/>
              <a:sym typeface="Georgia"/>
            </a:endParaRPr>
          </a:p>
        </p:txBody>
      </p:sp>
      <p:pic>
        <p:nvPicPr>
          <p:cNvPr id="293" name="Google Shape;293;p30"/>
          <p:cNvPicPr preferRelativeResize="0"/>
          <p:nvPr/>
        </p:nvPicPr>
        <p:blipFill>
          <a:blip r:embed="rId3">
            <a:alphaModFix/>
          </a:blip>
          <a:stretch>
            <a:fillRect/>
          </a:stretch>
        </p:blipFill>
        <p:spPr>
          <a:xfrm>
            <a:off x="450738" y="4111988"/>
            <a:ext cx="2466975" cy="581025"/>
          </a:xfrm>
          <a:prstGeom prst="rect">
            <a:avLst/>
          </a:prstGeom>
          <a:noFill/>
          <a:ln>
            <a:noFill/>
          </a:ln>
        </p:spPr>
      </p:pic>
      <p:sp>
        <p:nvSpPr>
          <p:cNvPr id="294" name="Google Shape;294;p30"/>
          <p:cNvSpPr txBox="1"/>
          <p:nvPr>
            <p:ph type="title"/>
          </p:nvPr>
        </p:nvSpPr>
        <p:spPr>
          <a:xfrm>
            <a:off x="4572000" y="445025"/>
            <a:ext cx="4260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7F7F7"/>
                </a:solidFill>
                <a:latin typeface="Georgia"/>
                <a:ea typeface="Georgia"/>
                <a:cs typeface="Georgia"/>
                <a:sym typeface="Georgia"/>
              </a:rPr>
              <a:t>Present</a:t>
            </a:r>
            <a:endParaRPr>
              <a:solidFill>
                <a:srgbClr val="F7F7F7"/>
              </a:solidFill>
              <a:latin typeface="Georgia"/>
              <a:ea typeface="Georgia"/>
              <a:cs typeface="Georgia"/>
              <a:sym typeface="Georgia"/>
            </a:endParaRPr>
          </a:p>
        </p:txBody>
      </p:sp>
      <p:sp>
        <p:nvSpPr>
          <p:cNvPr id="295" name="Google Shape;295;p30"/>
          <p:cNvSpPr txBox="1"/>
          <p:nvPr>
            <p:ph idx="1" type="body"/>
          </p:nvPr>
        </p:nvSpPr>
        <p:spPr>
          <a:xfrm>
            <a:off x="4916825" y="1152475"/>
            <a:ext cx="3915600" cy="283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7F7F7"/>
                </a:solidFill>
                <a:latin typeface="Georgia"/>
                <a:ea typeface="Georgia"/>
                <a:cs typeface="Georgia"/>
                <a:sym typeface="Georgia"/>
              </a:rPr>
              <a:t>Interested in being a presenter for a future Community of Practice webinar?</a:t>
            </a:r>
            <a:endParaRPr>
              <a:solidFill>
                <a:srgbClr val="F7F7F7"/>
              </a:solidFill>
              <a:latin typeface="Georgia"/>
              <a:ea typeface="Georgia"/>
              <a:cs typeface="Georgia"/>
              <a:sym typeface="Georgia"/>
            </a:endParaRPr>
          </a:p>
          <a:p>
            <a:pPr indent="0" lvl="0" marL="0" rtl="0" algn="l">
              <a:spcBef>
                <a:spcPts val="1200"/>
              </a:spcBef>
              <a:spcAft>
                <a:spcPts val="1200"/>
              </a:spcAft>
              <a:buNone/>
            </a:pPr>
            <a:r>
              <a:t/>
            </a:r>
            <a:endParaRPr>
              <a:solidFill>
                <a:srgbClr val="F7F7F7"/>
              </a:solidFill>
              <a:latin typeface="Georgia"/>
              <a:ea typeface="Georgia"/>
              <a:cs typeface="Georgia"/>
              <a:sym typeface="Georgia"/>
            </a:endParaRPr>
          </a:p>
        </p:txBody>
      </p:sp>
      <p:cxnSp>
        <p:nvCxnSpPr>
          <p:cNvPr id="296" name="Google Shape;296;p30"/>
          <p:cNvCxnSpPr>
            <a:stCxn id="294" idx="1"/>
          </p:cNvCxnSpPr>
          <p:nvPr/>
        </p:nvCxnSpPr>
        <p:spPr>
          <a:xfrm flipH="1">
            <a:off x="4568100" y="731375"/>
            <a:ext cx="3900" cy="3381300"/>
          </a:xfrm>
          <a:prstGeom prst="straightConnector1">
            <a:avLst/>
          </a:prstGeom>
          <a:noFill/>
          <a:ln cap="flat" cmpd="sng" w="19050">
            <a:solidFill>
              <a:srgbClr val="003087"/>
            </a:solidFill>
            <a:prstDash val="solid"/>
            <a:round/>
            <a:headEnd len="med" w="med" type="none"/>
            <a:tailEnd len="med" w="med" type="none"/>
          </a:ln>
        </p:spPr>
      </p:cxnSp>
      <p:pic>
        <p:nvPicPr>
          <p:cNvPr id="297" name="Google Shape;297;p30"/>
          <p:cNvPicPr preferRelativeResize="0"/>
          <p:nvPr/>
        </p:nvPicPr>
        <p:blipFill>
          <a:blip r:embed="rId4">
            <a:alphaModFix/>
          </a:blip>
          <a:stretch>
            <a:fillRect/>
          </a:stretch>
        </p:blipFill>
        <p:spPr>
          <a:xfrm>
            <a:off x="1655400" y="2137650"/>
            <a:ext cx="868200" cy="868200"/>
          </a:xfrm>
          <a:prstGeom prst="rect">
            <a:avLst/>
          </a:prstGeom>
          <a:noFill/>
          <a:ln>
            <a:noFill/>
          </a:ln>
        </p:spPr>
      </p:pic>
      <p:pic>
        <p:nvPicPr>
          <p:cNvPr id="298" name="Google Shape;298;p30"/>
          <p:cNvPicPr preferRelativeResize="0"/>
          <p:nvPr/>
        </p:nvPicPr>
        <p:blipFill>
          <a:blip r:embed="rId5">
            <a:alphaModFix/>
          </a:blip>
          <a:stretch>
            <a:fillRect/>
          </a:stretch>
        </p:blipFill>
        <p:spPr>
          <a:xfrm>
            <a:off x="6238538" y="2124625"/>
            <a:ext cx="894225" cy="894225"/>
          </a:xfrm>
          <a:prstGeom prst="rect">
            <a:avLst/>
          </a:prstGeom>
          <a:noFill/>
          <a:ln>
            <a:noFill/>
          </a:ln>
        </p:spPr>
      </p:pic>
      <p:sp>
        <p:nvSpPr>
          <p:cNvPr id="299" name="Google Shape;299;p30"/>
          <p:cNvSpPr txBox="1"/>
          <p:nvPr/>
        </p:nvSpPr>
        <p:spPr>
          <a:xfrm>
            <a:off x="450750" y="3244050"/>
            <a:ext cx="3277500" cy="44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u="sng">
                <a:solidFill>
                  <a:srgbClr val="F0B323"/>
                </a:solidFill>
                <a:latin typeface="Georgia"/>
                <a:ea typeface="Georgia"/>
                <a:cs typeface="Georgia"/>
                <a:sym typeface="Georgia"/>
                <a:hlinkClick r:id="rId6">
                  <a:extLst>
                    <a:ext uri="{A12FA001-AC4F-418D-AE19-62706E023703}">
                      <ahyp:hlinkClr val="tx"/>
                    </a:ext>
                  </a:extLst>
                </a:hlinkClick>
              </a:rPr>
              <a:t>AACRAO Transfer &amp; Articulation Committee: Community of Practice Webinars Feedback</a:t>
            </a:r>
            <a:endParaRPr sz="1200">
              <a:solidFill>
                <a:srgbClr val="F0B323"/>
              </a:solidFill>
              <a:latin typeface="Georgia"/>
              <a:ea typeface="Georgia"/>
              <a:cs typeface="Georgia"/>
              <a:sym typeface="Georgia"/>
            </a:endParaRPr>
          </a:p>
        </p:txBody>
      </p:sp>
      <p:sp>
        <p:nvSpPr>
          <p:cNvPr id="300" name="Google Shape;300;p30"/>
          <p:cNvSpPr txBox="1"/>
          <p:nvPr/>
        </p:nvSpPr>
        <p:spPr>
          <a:xfrm>
            <a:off x="4912800" y="3244050"/>
            <a:ext cx="3545700" cy="74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u="sng">
                <a:solidFill>
                  <a:srgbClr val="F0B323"/>
                </a:solidFill>
                <a:latin typeface="Georgia"/>
                <a:ea typeface="Georgia"/>
                <a:cs typeface="Georgia"/>
                <a:sym typeface="Georgia"/>
                <a:hlinkClick r:id="rId7">
                  <a:extLst>
                    <a:ext uri="{A12FA001-AC4F-418D-AE19-62706E023703}">
                      <ahyp:hlinkClr val="tx"/>
                    </a:ext>
                  </a:extLst>
                </a:hlinkClick>
              </a:rPr>
              <a:t>AACRAO TAC: Submit a Proposal to Present at an Upcoming Community of Practice Webinar</a:t>
            </a:r>
            <a:endParaRPr sz="1200">
              <a:solidFill>
                <a:srgbClr val="F0B323"/>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7F7F7"/>
                </a:solidFill>
                <a:latin typeface="Georgia"/>
                <a:ea typeface="Georgia"/>
                <a:cs typeface="Georgia"/>
                <a:sym typeface="Georgia"/>
              </a:rPr>
              <a:t>Quick Housekeeping</a:t>
            </a:r>
            <a:endParaRPr>
              <a:solidFill>
                <a:srgbClr val="F7F7F7"/>
              </a:solidFill>
              <a:latin typeface="Georgia"/>
              <a:ea typeface="Georgia"/>
              <a:cs typeface="Georgia"/>
              <a:sym typeface="Georgia"/>
            </a:endParaRPr>
          </a:p>
        </p:txBody>
      </p:sp>
      <p:sp>
        <p:nvSpPr>
          <p:cNvPr id="63" name="Google Shape;63;p14"/>
          <p:cNvSpPr txBox="1"/>
          <p:nvPr>
            <p:ph idx="1" type="body"/>
          </p:nvPr>
        </p:nvSpPr>
        <p:spPr>
          <a:xfrm>
            <a:off x="311700" y="1152475"/>
            <a:ext cx="8520600" cy="283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7F7F7"/>
                </a:solidFill>
                <a:latin typeface="Georgia"/>
                <a:ea typeface="Georgia"/>
                <a:cs typeface="Georgia"/>
                <a:sym typeface="Georgia"/>
              </a:rPr>
              <a:t>Does your name appear correctly when you sign into our Community of Practice (CoP) webinars?</a:t>
            </a:r>
            <a:endParaRPr>
              <a:solidFill>
                <a:srgbClr val="F7F7F7"/>
              </a:solidFill>
              <a:latin typeface="Georgia"/>
              <a:ea typeface="Georgia"/>
              <a:cs typeface="Georgia"/>
              <a:sym typeface="Georgia"/>
            </a:endParaRPr>
          </a:p>
          <a:p>
            <a:pPr indent="-342900" lvl="0" marL="457200" rtl="0" algn="l">
              <a:spcBef>
                <a:spcPts val="1200"/>
              </a:spcBef>
              <a:spcAft>
                <a:spcPts val="0"/>
              </a:spcAft>
              <a:buClr>
                <a:srgbClr val="F7F7F7"/>
              </a:buClr>
              <a:buSzPts val="1800"/>
              <a:buFont typeface="Georgia"/>
              <a:buChar char="●"/>
            </a:pPr>
            <a:r>
              <a:rPr lang="en">
                <a:solidFill>
                  <a:srgbClr val="F7F7F7"/>
                </a:solidFill>
                <a:latin typeface="Georgia"/>
                <a:ea typeface="Georgia"/>
                <a:cs typeface="Georgia"/>
                <a:sym typeface="Georgia"/>
              </a:rPr>
              <a:t>If no, register to attend future CoP’s using the QR code or </a:t>
            </a:r>
            <a:r>
              <a:rPr lang="en" u="sng">
                <a:solidFill>
                  <a:srgbClr val="F0B323"/>
                </a:solidFill>
                <a:latin typeface="Georgia"/>
                <a:ea typeface="Georgia"/>
                <a:cs typeface="Georgia"/>
                <a:sym typeface="Georgia"/>
                <a:hlinkClick r:id="rId3">
                  <a:extLst>
                    <a:ext uri="{A12FA001-AC4F-418D-AE19-62706E023703}">
                      <ahyp:hlinkClr val="tx"/>
                    </a:ext>
                  </a:extLst>
                </a:hlinkClick>
              </a:rPr>
              <a:t>go to our website</a:t>
            </a:r>
            <a:endParaRPr>
              <a:solidFill>
                <a:srgbClr val="F0B323"/>
              </a:solidFill>
              <a:latin typeface="Georgia"/>
              <a:ea typeface="Georgia"/>
              <a:cs typeface="Georgia"/>
              <a:sym typeface="Georgia"/>
            </a:endParaRPr>
          </a:p>
          <a:p>
            <a:pPr indent="-342900" lvl="0" marL="457200" rtl="0" algn="l">
              <a:spcBef>
                <a:spcPts val="0"/>
              </a:spcBef>
              <a:spcAft>
                <a:spcPts val="0"/>
              </a:spcAft>
              <a:buClr>
                <a:srgbClr val="F7F7F7"/>
              </a:buClr>
              <a:buSzPts val="1800"/>
              <a:buFont typeface="Georgia"/>
              <a:buChar char="●"/>
            </a:pPr>
            <a:r>
              <a:rPr lang="en">
                <a:solidFill>
                  <a:srgbClr val="F7F7F7"/>
                </a:solidFill>
                <a:latin typeface="Georgia"/>
                <a:ea typeface="Georgia"/>
                <a:cs typeface="Georgia"/>
                <a:sym typeface="Georgia"/>
              </a:rPr>
              <a:t>Delete the former calendar event</a:t>
            </a:r>
            <a:endParaRPr>
              <a:solidFill>
                <a:srgbClr val="F7F7F7"/>
              </a:solidFill>
              <a:latin typeface="Georgia"/>
              <a:ea typeface="Georgia"/>
              <a:cs typeface="Georgia"/>
              <a:sym typeface="Georgia"/>
            </a:endParaRPr>
          </a:p>
          <a:p>
            <a:pPr indent="-342900" lvl="0" marL="457200" rtl="0" algn="l">
              <a:spcBef>
                <a:spcPts val="0"/>
              </a:spcBef>
              <a:spcAft>
                <a:spcPts val="0"/>
              </a:spcAft>
              <a:buClr>
                <a:srgbClr val="F7F7F7"/>
              </a:buClr>
              <a:buSzPts val="1800"/>
              <a:buFont typeface="Georgia"/>
              <a:buChar char="●"/>
            </a:pPr>
            <a:r>
              <a:rPr lang="en">
                <a:solidFill>
                  <a:srgbClr val="F7F7F7"/>
                </a:solidFill>
                <a:latin typeface="Georgia"/>
                <a:ea typeface="Georgia"/>
                <a:cs typeface="Georgia"/>
                <a:sym typeface="Georgia"/>
              </a:rPr>
              <a:t>Add the new one you’ll receive after registering</a:t>
            </a:r>
            <a:endParaRPr>
              <a:solidFill>
                <a:srgbClr val="F7F7F7"/>
              </a:solidFill>
              <a:latin typeface="Georgia"/>
              <a:ea typeface="Georgia"/>
              <a:cs typeface="Georgia"/>
              <a:sym typeface="Georgia"/>
            </a:endParaRPr>
          </a:p>
          <a:p>
            <a:pPr indent="0" lvl="0" marL="0" rtl="0" algn="l">
              <a:spcBef>
                <a:spcPts val="1200"/>
              </a:spcBef>
              <a:spcAft>
                <a:spcPts val="0"/>
              </a:spcAft>
              <a:buNone/>
            </a:pPr>
            <a:r>
              <a:rPr lang="en">
                <a:solidFill>
                  <a:srgbClr val="F7F7F7"/>
                </a:solidFill>
                <a:latin typeface="Georgia"/>
                <a:ea typeface="Georgia"/>
                <a:cs typeface="Georgia"/>
                <a:sym typeface="Georgia"/>
              </a:rPr>
              <a:t>We also post recordings and slide decks to this </a:t>
            </a:r>
            <a:r>
              <a:rPr lang="en">
                <a:solidFill>
                  <a:srgbClr val="F7F7F7"/>
                </a:solidFill>
                <a:latin typeface="Georgia"/>
                <a:ea typeface="Georgia"/>
                <a:cs typeface="Georgia"/>
                <a:sym typeface="Georgia"/>
              </a:rPr>
              <a:t>website</a:t>
            </a:r>
            <a:r>
              <a:rPr lang="en">
                <a:solidFill>
                  <a:srgbClr val="F7F7F7"/>
                </a:solidFill>
                <a:latin typeface="Georgia"/>
                <a:ea typeface="Georgia"/>
                <a:cs typeface="Georgia"/>
                <a:sym typeface="Georgia"/>
              </a:rPr>
              <a:t>!</a:t>
            </a:r>
            <a:endParaRPr>
              <a:solidFill>
                <a:srgbClr val="F7F7F7"/>
              </a:solidFill>
              <a:latin typeface="Georgia"/>
              <a:ea typeface="Georgia"/>
              <a:cs typeface="Georgia"/>
              <a:sym typeface="Georgia"/>
            </a:endParaRPr>
          </a:p>
          <a:p>
            <a:pPr indent="0" lvl="0" marL="0" rtl="0" algn="l">
              <a:spcBef>
                <a:spcPts val="1200"/>
              </a:spcBef>
              <a:spcAft>
                <a:spcPts val="1200"/>
              </a:spcAft>
              <a:buNone/>
            </a:pPr>
            <a:r>
              <a:t/>
            </a:r>
            <a:endParaRPr>
              <a:solidFill>
                <a:srgbClr val="F7F7F7"/>
              </a:solidFill>
              <a:latin typeface="Georgia"/>
              <a:ea typeface="Georgia"/>
              <a:cs typeface="Georgia"/>
              <a:sym typeface="Georgia"/>
            </a:endParaRPr>
          </a:p>
        </p:txBody>
      </p:sp>
      <p:pic>
        <p:nvPicPr>
          <p:cNvPr id="64" name="Google Shape;64;p14"/>
          <p:cNvPicPr preferRelativeResize="0"/>
          <p:nvPr/>
        </p:nvPicPr>
        <p:blipFill>
          <a:blip r:embed="rId4">
            <a:alphaModFix/>
          </a:blip>
          <a:stretch>
            <a:fillRect/>
          </a:stretch>
        </p:blipFill>
        <p:spPr>
          <a:xfrm>
            <a:off x="450738" y="4111988"/>
            <a:ext cx="2466975" cy="581025"/>
          </a:xfrm>
          <a:prstGeom prst="rect">
            <a:avLst/>
          </a:prstGeom>
          <a:noFill/>
          <a:ln>
            <a:noFill/>
          </a:ln>
        </p:spPr>
      </p:pic>
      <p:pic>
        <p:nvPicPr>
          <p:cNvPr id="65" name="Google Shape;65;p14"/>
          <p:cNvPicPr preferRelativeResize="0"/>
          <p:nvPr/>
        </p:nvPicPr>
        <p:blipFill>
          <a:blip r:embed="rId5">
            <a:alphaModFix/>
          </a:blip>
          <a:stretch>
            <a:fillRect/>
          </a:stretch>
        </p:blipFill>
        <p:spPr>
          <a:xfrm>
            <a:off x="7067475" y="3062325"/>
            <a:ext cx="1630700" cy="1630700"/>
          </a:xfrm>
          <a:prstGeom prst="rect">
            <a:avLst/>
          </a:prstGeom>
          <a:noFill/>
          <a:ln>
            <a:noFill/>
          </a:ln>
        </p:spPr>
      </p:pic>
      <p:cxnSp>
        <p:nvCxnSpPr>
          <p:cNvPr id="66" name="Google Shape;66;p14"/>
          <p:cNvCxnSpPr/>
          <p:nvPr/>
        </p:nvCxnSpPr>
        <p:spPr>
          <a:xfrm>
            <a:off x="6442450" y="2369050"/>
            <a:ext cx="512100" cy="534000"/>
          </a:xfrm>
          <a:prstGeom prst="straightConnector1">
            <a:avLst/>
          </a:prstGeom>
          <a:noFill/>
          <a:ln cap="flat" cmpd="sng" w="28575">
            <a:solidFill>
              <a:srgbClr val="003087"/>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3915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7F7F7"/>
                </a:solidFill>
                <a:latin typeface="Georgia"/>
                <a:ea typeface="Georgia"/>
                <a:cs typeface="Georgia"/>
                <a:sym typeface="Georgia"/>
              </a:rPr>
              <a:t>What CPL Isn’t</a:t>
            </a:r>
            <a:endParaRPr>
              <a:solidFill>
                <a:srgbClr val="F7F7F7"/>
              </a:solidFill>
              <a:latin typeface="Georgia"/>
              <a:ea typeface="Georgia"/>
              <a:cs typeface="Georgia"/>
              <a:sym typeface="Georgia"/>
            </a:endParaRPr>
          </a:p>
        </p:txBody>
      </p:sp>
      <p:pic>
        <p:nvPicPr>
          <p:cNvPr id="72" name="Google Shape;72;p15"/>
          <p:cNvPicPr preferRelativeResize="0"/>
          <p:nvPr/>
        </p:nvPicPr>
        <p:blipFill>
          <a:blip r:embed="rId3">
            <a:alphaModFix/>
          </a:blip>
          <a:stretch>
            <a:fillRect/>
          </a:stretch>
        </p:blipFill>
        <p:spPr>
          <a:xfrm>
            <a:off x="450738" y="4111988"/>
            <a:ext cx="2466975" cy="581025"/>
          </a:xfrm>
          <a:prstGeom prst="rect">
            <a:avLst/>
          </a:prstGeom>
          <a:noFill/>
          <a:ln>
            <a:noFill/>
          </a:ln>
        </p:spPr>
      </p:pic>
      <p:sp>
        <p:nvSpPr>
          <p:cNvPr id="73" name="Google Shape;73;p15"/>
          <p:cNvSpPr txBox="1"/>
          <p:nvPr>
            <p:ph type="title"/>
          </p:nvPr>
        </p:nvSpPr>
        <p:spPr>
          <a:xfrm>
            <a:off x="4572000" y="445025"/>
            <a:ext cx="4260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7F7F7"/>
                </a:solidFill>
                <a:latin typeface="Georgia"/>
                <a:ea typeface="Georgia"/>
                <a:cs typeface="Georgia"/>
                <a:sym typeface="Georgia"/>
              </a:rPr>
              <a:t>What CPL Is</a:t>
            </a:r>
            <a:endParaRPr>
              <a:solidFill>
                <a:srgbClr val="F7F7F7"/>
              </a:solidFill>
              <a:latin typeface="Georgia"/>
              <a:ea typeface="Georgia"/>
              <a:cs typeface="Georgia"/>
              <a:sym typeface="Georgia"/>
            </a:endParaRPr>
          </a:p>
        </p:txBody>
      </p:sp>
      <p:cxnSp>
        <p:nvCxnSpPr>
          <p:cNvPr id="74" name="Google Shape;74;p15"/>
          <p:cNvCxnSpPr>
            <a:stCxn id="73" idx="1"/>
          </p:cNvCxnSpPr>
          <p:nvPr/>
        </p:nvCxnSpPr>
        <p:spPr>
          <a:xfrm flipH="1">
            <a:off x="4568100" y="731375"/>
            <a:ext cx="3900" cy="3381300"/>
          </a:xfrm>
          <a:prstGeom prst="straightConnector1">
            <a:avLst/>
          </a:prstGeom>
          <a:noFill/>
          <a:ln cap="flat" cmpd="sng" w="19050">
            <a:solidFill>
              <a:srgbClr val="003087"/>
            </a:solidFill>
            <a:prstDash val="solid"/>
            <a:round/>
            <a:headEnd len="med" w="med" type="none"/>
            <a:tailEnd len="med" w="med" type="none"/>
          </a:ln>
        </p:spPr>
      </p:cxnSp>
      <p:pic>
        <p:nvPicPr>
          <p:cNvPr descr="http://www.facebook.com/YoureInMySpot" id="75" name="Google Shape;75;p15" title="Tamagotchi Still Alive - The Big Bang Theory">
            <a:hlinkClick r:id="rId4"/>
          </p:cNvPr>
          <p:cNvPicPr preferRelativeResize="0"/>
          <p:nvPr/>
        </p:nvPicPr>
        <p:blipFill>
          <a:blip r:embed="rId5">
            <a:alphaModFix/>
          </a:blip>
          <a:stretch>
            <a:fillRect/>
          </a:stretch>
        </p:blipFill>
        <p:spPr>
          <a:xfrm>
            <a:off x="450750" y="1320750"/>
            <a:ext cx="3915600" cy="2202525"/>
          </a:xfrm>
          <a:prstGeom prst="rect">
            <a:avLst/>
          </a:prstGeom>
          <a:noFill/>
          <a:ln>
            <a:noFill/>
          </a:ln>
        </p:spPr>
      </p:pic>
      <p:pic>
        <p:nvPicPr>
          <p:cNvPr descr="All copyrights belong to CBS Entertainment, Warner Bros. Television and Chuck Lorre Productions" id="76" name="Google Shape;76;p15" title="The Big Bang Theory - Sheldon at Physics Bowl - VOST.FR">
            <a:hlinkClick r:id="rId6"/>
          </p:cNvPr>
          <p:cNvPicPr preferRelativeResize="0"/>
          <p:nvPr/>
        </p:nvPicPr>
        <p:blipFill>
          <a:blip r:embed="rId7">
            <a:alphaModFix/>
          </a:blip>
          <a:stretch>
            <a:fillRect/>
          </a:stretch>
        </p:blipFill>
        <p:spPr>
          <a:xfrm>
            <a:off x="4773750" y="1320750"/>
            <a:ext cx="3915600" cy="2202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7F7F7"/>
                </a:solidFill>
                <a:latin typeface="Georgia"/>
                <a:ea typeface="Georgia"/>
                <a:cs typeface="Georgia"/>
                <a:sym typeface="Georgia"/>
              </a:rPr>
              <a:t>Credit for Prior Learning: Military Credit</a:t>
            </a:r>
            <a:endParaRPr>
              <a:solidFill>
                <a:srgbClr val="F7F7F7"/>
              </a:solidFill>
              <a:latin typeface="Georgia"/>
              <a:ea typeface="Georgia"/>
              <a:cs typeface="Georgia"/>
              <a:sym typeface="Georgia"/>
            </a:endParaRPr>
          </a:p>
        </p:txBody>
      </p:sp>
      <p:sp>
        <p:nvSpPr>
          <p:cNvPr id="82" name="Google Shape;82;p16"/>
          <p:cNvSpPr txBox="1"/>
          <p:nvPr>
            <p:ph idx="1" type="body"/>
          </p:nvPr>
        </p:nvSpPr>
        <p:spPr>
          <a:xfrm>
            <a:off x="450750" y="1152475"/>
            <a:ext cx="4644300" cy="283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7F7F7"/>
                </a:solidFill>
                <a:latin typeface="Georgia"/>
                <a:ea typeface="Georgia"/>
                <a:cs typeface="Georgia"/>
                <a:sym typeface="Georgia"/>
              </a:rPr>
              <a:t>“The PLA Boost”</a:t>
            </a:r>
            <a:endParaRPr>
              <a:solidFill>
                <a:srgbClr val="F7F7F7"/>
              </a:solidFill>
              <a:latin typeface="Georgia"/>
              <a:ea typeface="Georgia"/>
              <a:cs typeface="Georgia"/>
              <a:sym typeface="Georgia"/>
            </a:endParaRPr>
          </a:p>
          <a:p>
            <a:pPr indent="-342900" lvl="0" marL="457200" rtl="0" algn="l">
              <a:lnSpc>
                <a:spcPct val="115000"/>
              </a:lnSpc>
              <a:spcBef>
                <a:spcPts val="1200"/>
              </a:spcBef>
              <a:spcAft>
                <a:spcPts val="0"/>
              </a:spcAft>
              <a:buClr>
                <a:srgbClr val="F7F7F7"/>
              </a:buClr>
              <a:buSzPts val="1800"/>
              <a:buFont typeface="Georgia"/>
              <a:buChar char="●"/>
            </a:pPr>
            <a:r>
              <a:rPr lang="en">
                <a:solidFill>
                  <a:srgbClr val="F7F7F7"/>
                </a:solidFill>
                <a:latin typeface="Georgia"/>
                <a:ea typeface="Georgia"/>
                <a:cs typeface="Georgia"/>
                <a:sym typeface="Georgia"/>
              </a:rPr>
              <a:t>“Take-up” rate of CPL for service members much higher than </a:t>
            </a:r>
            <a:r>
              <a:rPr lang="en">
                <a:solidFill>
                  <a:srgbClr val="F7F7F7"/>
                </a:solidFill>
                <a:latin typeface="Georgia"/>
                <a:ea typeface="Georgia"/>
                <a:cs typeface="Georgia"/>
                <a:sym typeface="Georgia"/>
              </a:rPr>
              <a:t>civilians</a:t>
            </a:r>
            <a:endParaRPr>
              <a:solidFill>
                <a:srgbClr val="F7F7F7"/>
              </a:solidFill>
              <a:latin typeface="Georgia"/>
              <a:ea typeface="Georgia"/>
              <a:cs typeface="Georgia"/>
              <a:sym typeface="Georgia"/>
            </a:endParaRPr>
          </a:p>
          <a:p>
            <a:pPr indent="-342900" lvl="0" marL="457200" rtl="0" algn="l">
              <a:lnSpc>
                <a:spcPct val="115000"/>
              </a:lnSpc>
              <a:spcBef>
                <a:spcPts val="1000"/>
              </a:spcBef>
              <a:spcAft>
                <a:spcPts val="0"/>
              </a:spcAft>
              <a:buClr>
                <a:srgbClr val="F7F7F7"/>
              </a:buClr>
              <a:buSzPts val="1800"/>
              <a:buFont typeface="Georgia"/>
              <a:buChar char="●"/>
            </a:pPr>
            <a:r>
              <a:rPr lang="en">
                <a:solidFill>
                  <a:srgbClr val="F7F7F7"/>
                </a:solidFill>
                <a:latin typeface="Georgia"/>
                <a:ea typeface="Georgia"/>
                <a:cs typeface="Georgia"/>
                <a:sym typeface="Georgia"/>
              </a:rPr>
              <a:t>Credential completion higher among service members with CPL</a:t>
            </a:r>
            <a:endParaRPr>
              <a:solidFill>
                <a:srgbClr val="F7F7F7"/>
              </a:solidFill>
              <a:latin typeface="Georgia"/>
              <a:ea typeface="Georgia"/>
              <a:cs typeface="Georgia"/>
              <a:sym typeface="Georgia"/>
            </a:endParaRPr>
          </a:p>
          <a:p>
            <a:pPr indent="-342900" lvl="0" marL="457200" rtl="0" algn="l">
              <a:lnSpc>
                <a:spcPct val="115000"/>
              </a:lnSpc>
              <a:spcBef>
                <a:spcPts val="1000"/>
              </a:spcBef>
              <a:spcAft>
                <a:spcPts val="1000"/>
              </a:spcAft>
              <a:buClr>
                <a:srgbClr val="F7F7F7"/>
              </a:buClr>
              <a:buSzPts val="1800"/>
              <a:buFont typeface="Georgia"/>
              <a:buChar char="●"/>
            </a:pPr>
            <a:r>
              <a:rPr lang="en">
                <a:solidFill>
                  <a:srgbClr val="F7F7F7"/>
                </a:solidFill>
                <a:latin typeface="Georgia"/>
                <a:ea typeface="Georgia"/>
                <a:cs typeface="Georgia"/>
                <a:sym typeface="Georgia"/>
              </a:rPr>
              <a:t>92% of service members’ credit from ACE recommendations</a:t>
            </a:r>
            <a:endParaRPr>
              <a:solidFill>
                <a:srgbClr val="F7F7F7"/>
              </a:solidFill>
              <a:latin typeface="Georgia"/>
              <a:ea typeface="Georgia"/>
              <a:cs typeface="Georgia"/>
              <a:sym typeface="Georgia"/>
            </a:endParaRPr>
          </a:p>
        </p:txBody>
      </p:sp>
      <p:pic>
        <p:nvPicPr>
          <p:cNvPr id="83" name="Google Shape;83;p16"/>
          <p:cNvPicPr preferRelativeResize="0"/>
          <p:nvPr/>
        </p:nvPicPr>
        <p:blipFill>
          <a:blip r:embed="rId3">
            <a:alphaModFix/>
          </a:blip>
          <a:stretch>
            <a:fillRect/>
          </a:stretch>
        </p:blipFill>
        <p:spPr>
          <a:xfrm>
            <a:off x="450738" y="4111988"/>
            <a:ext cx="2466975" cy="581025"/>
          </a:xfrm>
          <a:prstGeom prst="rect">
            <a:avLst/>
          </a:prstGeom>
          <a:noFill/>
          <a:ln>
            <a:noFill/>
          </a:ln>
        </p:spPr>
      </p:pic>
      <p:sp>
        <p:nvSpPr>
          <p:cNvPr id="84" name="Google Shape;84;p16"/>
          <p:cNvSpPr txBox="1"/>
          <p:nvPr/>
        </p:nvSpPr>
        <p:spPr>
          <a:xfrm>
            <a:off x="3391150" y="4119813"/>
            <a:ext cx="52995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700">
                <a:solidFill>
                  <a:schemeClr val="dk1"/>
                </a:solidFill>
                <a:latin typeface="Georgia"/>
                <a:ea typeface="Georgia"/>
                <a:cs typeface="Georgia"/>
                <a:sym typeface="Georgia"/>
              </a:rPr>
              <a:t>Source: Klein-Collins, R., Taylor, J., Bishop, C., Bransberger, P., Lane, P., Leibrandt, S., Council for Adult and Experiential Learning (CAEL), &amp; Western Interstate Commission for Higher Education (WICHE). (2020). The PLA boost: Results from a 72-institution targeted study of Prior Learning Assessment and adult student outcomes. In </a:t>
            </a:r>
            <a:r>
              <a:rPr i="1" lang="en" sz="700">
                <a:solidFill>
                  <a:schemeClr val="dk1"/>
                </a:solidFill>
                <a:latin typeface="Georgia"/>
                <a:ea typeface="Georgia"/>
                <a:cs typeface="Georgia"/>
                <a:sym typeface="Georgia"/>
              </a:rPr>
              <a:t>Council for Adult and Experiential Learning</a:t>
            </a:r>
            <a:r>
              <a:rPr lang="en" sz="700">
                <a:solidFill>
                  <a:schemeClr val="dk1"/>
                </a:solidFill>
                <a:latin typeface="Georgia"/>
                <a:ea typeface="Georgia"/>
                <a:cs typeface="Georgia"/>
                <a:sym typeface="Georgia"/>
              </a:rPr>
              <a:t>. Council for Adult and Experiential Learning.</a:t>
            </a:r>
            <a:r>
              <a:rPr lang="en" sz="700">
                <a:solidFill>
                  <a:srgbClr val="F0B323"/>
                </a:solidFill>
                <a:uFill>
                  <a:noFill/>
                </a:uFill>
                <a:latin typeface="Georgia"/>
                <a:ea typeface="Georgia"/>
                <a:cs typeface="Georgia"/>
                <a:sym typeface="Georgia"/>
                <a:hlinkClick r:id="rId4">
                  <a:extLst>
                    <a:ext uri="{A12FA001-AC4F-418D-AE19-62706E023703}">
                      <ahyp:hlinkClr val="tx"/>
                    </a:ext>
                  </a:extLst>
                </a:hlinkClick>
              </a:rPr>
              <a:t> </a:t>
            </a:r>
            <a:r>
              <a:rPr lang="en" sz="700" u="sng">
                <a:solidFill>
                  <a:srgbClr val="F0B323"/>
                </a:solidFill>
                <a:latin typeface="Georgia"/>
                <a:ea typeface="Georgia"/>
                <a:cs typeface="Georgia"/>
                <a:sym typeface="Georgia"/>
                <a:hlinkClick r:id="rId5">
                  <a:extLst>
                    <a:ext uri="{A12FA001-AC4F-418D-AE19-62706E023703}">
                      <ahyp:hlinkClr val="tx"/>
                    </a:ext>
                  </a:extLst>
                </a:hlinkClick>
              </a:rPr>
              <a:t>https://eric.ed.gov/?id=ED608563</a:t>
            </a:r>
            <a:endParaRPr sz="700" u="sng">
              <a:solidFill>
                <a:srgbClr val="F0B323"/>
              </a:solidFill>
              <a:latin typeface="Georgia"/>
              <a:ea typeface="Georgia"/>
              <a:cs typeface="Georgia"/>
              <a:sym typeface="Georgia"/>
            </a:endParaRPr>
          </a:p>
          <a:p>
            <a:pPr indent="0" lvl="0" marL="0" rtl="0" algn="l">
              <a:spcBef>
                <a:spcPts val="0"/>
              </a:spcBef>
              <a:spcAft>
                <a:spcPts val="0"/>
              </a:spcAft>
              <a:buNone/>
            </a:pPr>
            <a:r>
              <a:t/>
            </a:r>
            <a:endParaRPr sz="1800">
              <a:solidFill>
                <a:schemeClr val="dk2"/>
              </a:solidFill>
            </a:endParaRPr>
          </a:p>
        </p:txBody>
      </p:sp>
      <p:sp>
        <p:nvSpPr>
          <p:cNvPr id="85" name="Google Shape;85;p16"/>
          <p:cNvSpPr/>
          <p:nvPr/>
        </p:nvSpPr>
        <p:spPr>
          <a:xfrm rot="-7">
            <a:off x="5542847" y="1300743"/>
            <a:ext cx="2364161" cy="96454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Georgia"/>
              </a:rPr>
              <a:t>43%</a:t>
            </a:r>
          </a:p>
        </p:txBody>
      </p:sp>
      <p:sp>
        <p:nvSpPr>
          <p:cNvPr id="86" name="Google Shape;86;p16"/>
          <p:cNvSpPr/>
          <p:nvPr/>
        </p:nvSpPr>
        <p:spPr>
          <a:xfrm>
            <a:off x="6409063" y="2571750"/>
            <a:ext cx="2107232" cy="94959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Georgia"/>
              </a:rPr>
              <a:t>35%</a:t>
            </a:r>
          </a:p>
        </p:txBody>
      </p:sp>
      <p:sp>
        <p:nvSpPr>
          <p:cNvPr id="87" name="Google Shape;87;p16"/>
          <p:cNvSpPr txBox="1"/>
          <p:nvPr/>
        </p:nvSpPr>
        <p:spPr>
          <a:xfrm>
            <a:off x="7205250" y="1715225"/>
            <a:ext cx="1627200" cy="13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cxnSp>
        <p:nvCxnSpPr>
          <p:cNvPr id="88" name="Google Shape;88;p16"/>
          <p:cNvCxnSpPr/>
          <p:nvPr/>
        </p:nvCxnSpPr>
        <p:spPr>
          <a:xfrm>
            <a:off x="4862350" y="1856900"/>
            <a:ext cx="522900" cy="0"/>
          </a:xfrm>
          <a:prstGeom prst="straightConnector1">
            <a:avLst/>
          </a:prstGeom>
          <a:noFill/>
          <a:ln cap="flat" cmpd="sng" w="28575">
            <a:solidFill>
              <a:srgbClr val="003087"/>
            </a:solidFill>
            <a:prstDash val="solid"/>
            <a:round/>
            <a:headEnd len="med" w="med" type="none"/>
            <a:tailEnd len="med" w="med" type="triangle"/>
          </a:ln>
        </p:spPr>
      </p:cxnSp>
      <p:cxnSp>
        <p:nvCxnSpPr>
          <p:cNvPr id="89" name="Google Shape;89;p16"/>
          <p:cNvCxnSpPr/>
          <p:nvPr/>
        </p:nvCxnSpPr>
        <p:spPr>
          <a:xfrm>
            <a:off x="4938625" y="2924825"/>
            <a:ext cx="1220400" cy="0"/>
          </a:xfrm>
          <a:prstGeom prst="straightConnector1">
            <a:avLst/>
          </a:prstGeom>
          <a:noFill/>
          <a:ln cap="flat" cmpd="sng" w="28575">
            <a:solidFill>
              <a:srgbClr val="003087"/>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1019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7F7F7"/>
                </a:solidFill>
                <a:latin typeface="Georgia"/>
                <a:ea typeface="Georgia"/>
                <a:cs typeface="Georgia"/>
                <a:sym typeface="Georgia"/>
              </a:rPr>
              <a:t>Unlocking Opportunities: Enhancing Military Credit Recognition at EKU</a:t>
            </a:r>
            <a:endParaRPr>
              <a:solidFill>
                <a:srgbClr val="F7F7F7"/>
              </a:solidFill>
              <a:latin typeface="Georgia"/>
              <a:ea typeface="Georgia"/>
              <a:cs typeface="Georgia"/>
              <a:sym typeface="Georgia"/>
            </a:endParaRPr>
          </a:p>
        </p:txBody>
      </p:sp>
      <p:sp>
        <p:nvSpPr>
          <p:cNvPr id="95" name="Google Shape;95;p17"/>
          <p:cNvSpPr txBox="1"/>
          <p:nvPr>
            <p:ph idx="1" type="body"/>
          </p:nvPr>
        </p:nvSpPr>
        <p:spPr>
          <a:xfrm>
            <a:off x="450750" y="1582625"/>
            <a:ext cx="5370600" cy="2402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rgbClr val="F7F7F7"/>
                </a:solidFill>
                <a:latin typeface="Georgia"/>
                <a:ea typeface="Georgia"/>
                <a:cs typeface="Georgia"/>
                <a:sym typeface="Georgia"/>
              </a:rPr>
              <a:t>Presenter: Audrie Smith </a:t>
            </a:r>
            <a:endParaRPr>
              <a:solidFill>
                <a:srgbClr val="F7F7F7"/>
              </a:solidFill>
              <a:latin typeface="Georgia"/>
              <a:ea typeface="Georgia"/>
              <a:cs typeface="Georgia"/>
              <a:sym typeface="Georgia"/>
            </a:endParaRPr>
          </a:p>
          <a:p>
            <a:pPr indent="-342900" lvl="0" marL="457200" rtl="0" algn="l">
              <a:lnSpc>
                <a:spcPct val="115000"/>
              </a:lnSpc>
              <a:spcBef>
                <a:spcPts val="1000"/>
              </a:spcBef>
              <a:spcAft>
                <a:spcPts val="0"/>
              </a:spcAft>
              <a:buClr>
                <a:srgbClr val="F7F7F7"/>
              </a:buClr>
              <a:buSzPts val="1800"/>
              <a:buFont typeface="Georgia"/>
              <a:buChar char="●"/>
            </a:pPr>
            <a:r>
              <a:rPr lang="en">
                <a:solidFill>
                  <a:srgbClr val="F7F7F7"/>
                </a:solidFill>
                <a:latin typeface="Georgia"/>
                <a:ea typeface="Georgia"/>
                <a:cs typeface="Georgia"/>
                <a:sym typeface="Georgia"/>
              </a:rPr>
              <a:t>Associate Director of Office of Articulation and Transfer Systems </a:t>
            </a:r>
            <a:endParaRPr>
              <a:solidFill>
                <a:srgbClr val="F7F7F7"/>
              </a:solidFill>
              <a:latin typeface="Georgia"/>
              <a:ea typeface="Georgia"/>
              <a:cs typeface="Georgia"/>
              <a:sym typeface="Georgia"/>
            </a:endParaRPr>
          </a:p>
          <a:p>
            <a:pPr indent="-342900" lvl="0" marL="457200" rtl="0" algn="l">
              <a:lnSpc>
                <a:spcPct val="115000"/>
              </a:lnSpc>
              <a:spcBef>
                <a:spcPts val="0"/>
              </a:spcBef>
              <a:spcAft>
                <a:spcPts val="0"/>
              </a:spcAft>
              <a:buClr>
                <a:srgbClr val="F7F7F7"/>
              </a:buClr>
              <a:buSzPts val="1800"/>
              <a:buFont typeface="Georgia"/>
              <a:buChar char="●"/>
            </a:pPr>
            <a:r>
              <a:rPr lang="en">
                <a:solidFill>
                  <a:srgbClr val="F7F7F7"/>
                </a:solidFill>
                <a:latin typeface="Georgia"/>
                <a:ea typeface="Georgia"/>
                <a:cs typeface="Georgia"/>
                <a:sym typeface="Georgia"/>
              </a:rPr>
              <a:t>Eastern Kentucky University</a:t>
            </a:r>
            <a:endParaRPr>
              <a:solidFill>
                <a:srgbClr val="F7F7F7"/>
              </a:solidFill>
              <a:latin typeface="Georgia"/>
              <a:ea typeface="Georgia"/>
              <a:cs typeface="Georgia"/>
              <a:sym typeface="Georgia"/>
            </a:endParaRPr>
          </a:p>
        </p:txBody>
      </p:sp>
      <p:pic>
        <p:nvPicPr>
          <p:cNvPr id="96" name="Google Shape;96;p17"/>
          <p:cNvPicPr preferRelativeResize="0"/>
          <p:nvPr/>
        </p:nvPicPr>
        <p:blipFill>
          <a:blip r:embed="rId3">
            <a:alphaModFix/>
          </a:blip>
          <a:stretch>
            <a:fillRect/>
          </a:stretch>
        </p:blipFill>
        <p:spPr>
          <a:xfrm>
            <a:off x="450738" y="4111988"/>
            <a:ext cx="2466975" cy="581025"/>
          </a:xfrm>
          <a:prstGeom prst="rect">
            <a:avLst/>
          </a:prstGeom>
          <a:noFill/>
          <a:ln>
            <a:noFill/>
          </a:ln>
        </p:spPr>
      </p:pic>
      <p:pic>
        <p:nvPicPr>
          <p:cNvPr id="97" name="Google Shape;97;p17"/>
          <p:cNvPicPr preferRelativeResize="0"/>
          <p:nvPr/>
        </p:nvPicPr>
        <p:blipFill>
          <a:blip r:embed="rId4">
            <a:alphaModFix/>
          </a:blip>
          <a:stretch>
            <a:fillRect/>
          </a:stretch>
        </p:blipFill>
        <p:spPr>
          <a:xfrm>
            <a:off x="6391650" y="1608675"/>
            <a:ext cx="2174016" cy="23502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Fall Picture of EKU's Campus " id="102" name="Google Shape;102;p18"/>
          <p:cNvPicPr preferRelativeResize="0"/>
          <p:nvPr/>
        </p:nvPicPr>
        <p:blipFill rotWithShape="1">
          <a:blip r:embed="rId3">
            <a:alphaModFix/>
          </a:blip>
          <a:srcRect b="0" l="0" r="0" t="0"/>
          <a:stretch/>
        </p:blipFill>
        <p:spPr>
          <a:xfrm>
            <a:off x="0" y="0"/>
            <a:ext cx="9144003" cy="5143496"/>
          </a:xfrm>
          <a:prstGeom prst="rect">
            <a:avLst/>
          </a:prstGeom>
          <a:noFill/>
          <a:ln>
            <a:noFill/>
          </a:ln>
        </p:spPr>
      </p:pic>
      <p:sp>
        <p:nvSpPr>
          <p:cNvPr id="103" name="Google Shape;103;p18"/>
          <p:cNvSpPr/>
          <p:nvPr/>
        </p:nvSpPr>
        <p:spPr>
          <a:xfrm>
            <a:off x="-4" y="3599725"/>
            <a:ext cx="9144000" cy="1003800"/>
          </a:xfrm>
          <a:prstGeom prst="rect">
            <a:avLst/>
          </a:prstGeom>
          <a:solidFill>
            <a:schemeClr val="accent2">
              <a:alpha val="498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 name="Google Shape;104;p18"/>
          <p:cNvSpPr txBox="1"/>
          <p:nvPr>
            <p:ph type="title"/>
          </p:nvPr>
        </p:nvSpPr>
        <p:spPr>
          <a:xfrm>
            <a:off x="0" y="3683530"/>
            <a:ext cx="9144000" cy="800400"/>
          </a:xfrm>
          <a:prstGeom prst="rect">
            <a:avLst/>
          </a:prstGeom>
          <a:noFill/>
          <a:ln>
            <a:noFill/>
          </a:ln>
        </p:spPr>
        <p:txBody>
          <a:bodyPr anchorCtr="0" anchor="ctr" bIns="91425" lIns="91425" spcFirstLastPara="1" rIns="91425" wrap="square" tIns="91425">
            <a:spAutoFit/>
          </a:bodyPr>
          <a:lstStyle/>
          <a:p>
            <a:pPr indent="0" lvl="0" marL="457200" rtl="0" algn="ctr">
              <a:lnSpc>
                <a:spcPct val="100000"/>
              </a:lnSpc>
              <a:spcBef>
                <a:spcPts val="0"/>
              </a:spcBef>
              <a:spcAft>
                <a:spcPts val="0"/>
              </a:spcAft>
              <a:buSzPts val="3600"/>
              <a:buNone/>
            </a:pPr>
            <a:r>
              <a:rPr b="1" lang="en" sz="2000">
                <a:solidFill>
                  <a:schemeClr val="lt1"/>
                </a:solidFill>
              </a:rPr>
              <a:t>Unlocking Opportunities: </a:t>
            </a:r>
            <a:endParaRPr b="1" sz="2000">
              <a:solidFill>
                <a:schemeClr val="lt1"/>
              </a:solidFill>
            </a:endParaRPr>
          </a:p>
          <a:p>
            <a:pPr indent="0" lvl="0" marL="457200" rtl="0" algn="ctr">
              <a:lnSpc>
                <a:spcPct val="100000"/>
              </a:lnSpc>
              <a:spcBef>
                <a:spcPts val="0"/>
              </a:spcBef>
              <a:spcAft>
                <a:spcPts val="0"/>
              </a:spcAft>
              <a:buSzPts val="3600"/>
              <a:buNone/>
            </a:pPr>
            <a:r>
              <a:rPr b="1" i="1" lang="en" sz="2000">
                <a:solidFill>
                  <a:schemeClr val="lt1"/>
                </a:solidFill>
              </a:rPr>
              <a:t>Enhancing Military Credit Recognition at Eastern Kentucky University</a:t>
            </a:r>
            <a:endParaRPr b="1" i="1" sz="2000">
              <a:solidFill>
                <a:schemeClr val="lt1"/>
              </a:solidFill>
              <a:latin typeface="Barlow"/>
              <a:ea typeface="Barlow"/>
              <a:cs typeface="Barlow"/>
              <a:sym typeface="Barlow"/>
            </a:endParaRPr>
          </a:p>
        </p:txBody>
      </p:sp>
      <p:pic>
        <p:nvPicPr>
          <p:cNvPr id="105" name="Google Shape;105;p18"/>
          <p:cNvPicPr preferRelativeResize="0"/>
          <p:nvPr/>
        </p:nvPicPr>
        <p:blipFill rotWithShape="1">
          <a:blip r:embed="rId4">
            <a:alphaModFix/>
          </a:blip>
          <a:srcRect b="0" l="12694" r="8210" t="20904"/>
          <a:stretch/>
        </p:blipFill>
        <p:spPr>
          <a:xfrm>
            <a:off x="6317002" y="760346"/>
            <a:ext cx="1928660" cy="2435632"/>
          </a:xfrm>
          <a:prstGeom prst="rect">
            <a:avLst/>
          </a:prstGeom>
          <a:solidFill>
            <a:srgbClr val="861F41"/>
          </a:solidFill>
          <a:ln>
            <a:noFill/>
          </a:ln>
        </p:spPr>
      </p:pic>
      <p:sp>
        <p:nvSpPr>
          <p:cNvPr id="106" name="Google Shape;106;p18"/>
          <p:cNvSpPr/>
          <p:nvPr/>
        </p:nvSpPr>
        <p:spPr>
          <a:xfrm>
            <a:off x="5628128" y="2827129"/>
            <a:ext cx="3306300" cy="638700"/>
          </a:xfrm>
          <a:prstGeom prst="rect">
            <a:avLst/>
          </a:prstGeom>
          <a:solidFill>
            <a:schemeClr val="accent2">
              <a:alpha val="49800"/>
            </a:scheme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lt1"/>
                </a:solidFill>
                <a:latin typeface="Arial"/>
                <a:ea typeface="Arial"/>
                <a:cs typeface="Arial"/>
                <a:sym typeface="Arial"/>
              </a:rPr>
              <a:t>Audrie Smith</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en" sz="1200" u="none" cap="none" strike="noStrike">
                <a:solidFill>
                  <a:schemeClr val="lt1"/>
                </a:solidFill>
                <a:latin typeface="Arial"/>
                <a:ea typeface="Arial"/>
                <a:cs typeface="Arial"/>
                <a:sym typeface="Arial"/>
              </a:rPr>
              <a:t>Associate Director</a:t>
            </a:r>
            <a:endParaRPr b="0" i="1"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en" sz="1200" u="none" cap="none" strike="noStrike">
                <a:solidFill>
                  <a:schemeClr val="lt1"/>
                </a:solidFill>
                <a:latin typeface="Arial"/>
                <a:ea typeface="Arial"/>
                <a:cs typeface="Arial"/>
                <a:sym typeface="Arial"/>
              </a:rPr>
              <a:t>Office of Articulation and Transfer Systems</a:t>
            </a:r>
            <a:endParaRPr b="0" i="1" sz="12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nvSpPr>
        <p:spPr>
          <a:xfrm>
            <a:off x="1862304" y="1908096"/>
            <a:ext cx="2605200" cy="367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sz="1400" u="none" cap="none" strike="noStrike">
                <a:solidFill>
                  <a:schemeClr val="lt1"/>
                </a:solidFill>
                <a:latin typeface="Arial"/>
                <a:ea typeface="Arial"/>
                <a:cs typeface="Arial"/>
                <a:sym typeface="Arial"/>
              </a:rPr>
              <a:t>Operation Veterans Success</a:t>
            </a:r>
            <a:endParaRPr/>
          </a:p>
          <a:p>
            <a:pPr indent="0" lvl="0" marL="0" marR="0" rtl="0" algn="l">
              <a:lnSpc>
                <a:spcPct val="115000"/>
              </a:lnSpc>
              <a:spcBef>
                <a:spcPts val="0"/>
              </a:spcBef>
              <a:spcAft>
                <a:spcPts val="0"/>
              </a:spcAft>
              <a:buClr>
                <a:schemeClr val="dk1"/>
              </a:buClr>
              <a:buSzPts val="1100"/>
              <a:buFont typeface="Arial"/>
              <a:buNone/>
            </a:pPr>
            <a:r>
              <a:t/>
            </a:r>
            <a:endParaRPr b="1" i="1" sz="1400" u="none" cap="none" strike="noStrike">
              <a:solidFill>
                <a:schemeClr val="lt1"/>
              </a:solidFill>
              <a:latin typeface="Arial"/>
              <a:ea typeface="Arial"/>
              <a:cs typeface="Arial"/>
              <a:sym typeface="Arial"/>
            </a:endParaRPr>
          </a:p>
        </p:txBody>
      </p:sp>
      <p:grpSp>
        <p:nvGrpSpPr>
          <p:cNvPr id="112" name="Google Shape;112;p19"/>
          <p:cNvGrpSpPr/>
          <p:nvPr/>
        </p:nvGrpSpPr>
        <p:grpSpPr>
          <a:xfrm>
            <a:off x="4367680" y="289471"/>
            <a:ext cx="563283" cy="1408134"/>
            <a:chOff x="4318975" y="1083450"/>
            <a:chExt cx="529800" cy="591305"/>
          </a:xfrm>
        </p:grpSpPr>
        <p:sp>
          <p:nvSpPr>
            <p:cNvPr id="113" name="Google Shape;113;p19"/>
            <p:cNvSpPr/>
            <p:nvPr/>
          </p:nvSpPr>
          <p:spPr>
            <a:xfrm>
              <a:off x="4517129" y="1083455"/>
              <a:ext cx="133500" cy="591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14" name="Google Shape;114;p19"/>
            <p:cNvCxnSpPr/>
            <p:nvPr/>
          </p:nvCxnSpPr>
          <p:spPr>
            <a:xfrm rot="10800000">
              <a:off x="4318975" y="1083450"/>
              <a:ext cx="529800" cy="0"/>
            </a:xfrm>
            <a:prstGeom prst="straightConnector1">
              <a:avLst/>
            </a:prstGeom>
            <a:noFill/>
            <a:ln cap="flat" cmpd="sng" w="9525">
              <a:solidFill>
                <a:schemeClr val="lt1"/>
              </a:solidFill>
              <a:prstDash val="solid"/>
              <a:round/>
              <a:headEnd len="sm" w="sm" type="none"/>
              <a:tailEnd len="sm" w="sm" type="none"/>
            </a:ln>
          </p:spPr>
        </p:cxnSp>
      </p:grpSp>
      <p:sp>
        <p:nvSpPr>
          <p:cNvPr id="115" name="Google Shape;115;p19"/>
          <p:cNvSpPr txBox="1"/>
          <p:nvPr/>
        </p:nvSpPr>
        <p:spPr>
          <a:xfrm>
            <a:off x="0" y="4362612"/>
            <a:ext cx="91440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1" lang="en" sz="1800" u="none" cap="none" strike="noStrike">
                <a:solidFill>
                  <a:schemeClr val="lt1"/>
                </a:solidFill>
                <a:latin typeface="Arial"/>
                <a:ea typeface="Arial"/>
                <a:cs typeface="Arial"/>
                <a:sym typeface="Arial"/>
              </a:rPr>
              <a:t> The Beginnings</a:t>
            </a:r>
            <a:endParaRPr b="0" i="1" sz="1800" u="none" cap="none" strike="noStrike">
              <a:solidFill>
                <a:schemeClr val="lt1"/>
              </a:solidFill>
              <a:latin typeface="Arial"/>
              <a:ea typeface="Arial"/>
              <a:cs typeface="Arial"/>
              <a:sym typeface="Arial"/>
            </a:endParaRPr>
          </a:p>
        </p:txBody>
      </p:sp>
      <p:pic>
        <p:nvPicPr>
          <p:cNvPr descr="EKU Primary Logo" id="116" name="Google Shape;116;p19"/>
          <p:cNvPicPr preferRelativeResize="0"/>
          <p:nvPr/>
        </p:nvPicPr>
        <p:blipFill rotWithShape="1">
          <a:blip r:embed="rId3">
            <a:alphaModFix/>
          </a:blip>
          <a:srcRect b="0" l="0" r="0" t="0"/>
          <a:stretch/>
        </p:blipFill>
        <p:spPr>
          <a:xfrm>
            <a:off x="8375836" y="4542625"/>
            <a:ext cx="491301" cy="155674"/>
          </a:xfrm>
          <a:prstGeom prst="rect">
            <a:avLst/>
          </a:prstGeom>
          <a:noFill/>
          <a:ln>
            <a:noFill/>
          </a:ln>
        </p:spPr>
      </p:pic>
      <p:grpSp>
        <p:nvGrpSpPr>
          <p:cNvPr id="117" name="Google Shape;117;p19"/>
          <p:cNvGrpSpPr/>
          <p:nvPr/>
        </p:nvGrpSpPr>
        <p:grpSpPr>
          <a:xfrm>
            <a:off x="4367680" y="1507987"/>
            <a:ext cx="563283" cy="1408134"/>
            <a:chOff x="4318975" y="1083450"/>
            <a:chExt cx="529800" cy="591305"/>
          </a:xfrm>
        </p:grpSpPr>
        <p:sp>
          <p:nvSpPr>
            <p:cNvPr id="118" name="Google Shape;118;p19"/>
            <p:cNvSpPr/>
            <p:nvPr/>
          </p:nvSpPr>
          <p:spPr>
            <a:xfrm>
              <a:off x="4517129" y="1083455"/>
              <a:ext cx="133500" cy="591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19" name="Google Shape;119;p19"/>
            <p:cNvCxnSpPr/>
            <p:nvPr/>
          </p:nvCxnSpPr>
          <p:spPr>
            <a:xfrm rot="10800000">
              <a:off x="4318975" y="1083450"/>
              <a:ext cx="529800" cy="0"/>
            </a:xfrm>
            <a:prstGeom prst="straightConnector1">
              <a:avLst/>
            </a:prstGeom>
            <a:noFill/>
            <a:ln cap="flat" cmpd="sng" w="9525">
              <a:solidFill>
                <a:schemeClr val="lt1"/>
              </a:solidFill>
              <a:prstDash val="solid"/>
              <a:round/>
              <a:headEnd len="sm" w="sm" type="none"/>
              <a:tailEnd len="sm" w="sm" type="none"/>
            </a:ln>
          </p:spPr>
        </p:cxnSp>
      </p:grpSp>
      <p:grpSp>
        <p:nvGrpSpPr>
          <p:cNvPr id="120" name="Google Shape;120;p19"/>
          <p:cNvGrpSpPr/>
          <p:nvPr/>
        </p:nvGrpSpPr>
        <p:grpSpPr>
          <a:xfrm rot="10800000">
            <a:off x="4369863" y="2833461"/>
            <a:ext cx="563283" cy="1408134"/>
            <a:chOff x="4318975" y="1083450"/>
            <a:chExt cx="529800" cy="591305"/>
          </a:xfrm>
        </p:grpSpPr>
        <p:sp>
          <p:nvSpPr>
            <p:cNvPr id="121" name="Google Shape;121;p19"/>
            <p:cNvSpPr/>
            <p:nvPr/>
          </p:nvSpPr>
          <p:spPr>
            <a:xfrm>
              <a:off x="4517129" y="1083455"/>
              <a:ext cx="133500" cy="591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22" name="Google Shape;122;p19"/>
            <p:cNvCxnSpPr/>
            <p:nvPr/>
          </p:nvCxnSpPr>
          <p:spPr>
            <a:xfrm rot="10800000">
              <a:off x="4318975" y="1083450"/>
              <a:ext cx="529800" cy="0"/>
            </a:xfrm>
            <a:prstGeom prst="straightConnector1">
              <a:avLst/>
            </a:prstGeom>
            <a:noFill/>
            <a:ln cap="flat" cmpd="sng" w="9525">
              <a:solidFill>
                <a:schemeClr val="lt1"/>
              </a:solidFill>
              <a:prstDash val="solid"/>
              <a:round/>
              <a:headEnd len="sm" w="sm" type="none"/>
              <a:tailEnd len="sm" w="sm" type="none"/>
            </a:ln>
          </p:spPr>
        </p:cxnSp>
      </p:grpSp>
      <p:sp>
        <p:nvSpPr>
          <p:cNvPr id="123" name="Google Shape;123;p19"/>
          <p:cNvSpPr txBox="1"/>
          <p:nvPr/>
        </p:nvSpPr>
        <p:spPr>
          <a:xfrm>
            <a:off x="947849" y="509990"/>
            <a:ext cx="3537600" cy="379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b="1" i="1" lang="en" sz="1400" u="none" cap="none" strike="noStrike">
                <a:solidFill>
                  <a:schemeClr val="lt1"/>
                </a:solidFill>
                <a:latin typeface="Arial"/>
                <a:ea typeface="Arial"/>
                <a:cs typeface="Arial"/>
                <a:sym typeface="Arial"/>
              </a:rPr>
              <a:t>Student Outreach and Transition Office</a:t>
            </a:r>
            <a:endParaRPr/>
          </a:p>
        </p:txBody>
      </p:sp>
      <p:sp>
        <p:nvSpPr>
          <p:cNvPr id="124" name="Google Shape;124;p19"/>
          <p:cNvSpPr txBox="1"/>
          <p:nvPr/>
        </p:nvSpPr>
        <p:spPr>
          <a:xfrm>
            <a:off x="1155474" y="833121"/>
            <a:ext cx="3215700" cy="7020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1200"/>
              <a:buFont typeface="Arial"/>
              <a:buNone/>
            </a:pPr>
            <a:r>
              <a:rPr b="0" i="0" lang="en" sz="1200" u="none" cap="none" strike="noStrike">
                <a:solidFill>
                  <a:srgbClr val="2F2F2F"/>
                </a:solidFill>
                <a:latin typeface="Arial"/>
                <a:ea typeface="Arial"/>
                <a:cs typeface="Arial"/>
                <a:sym typeface="Arial"/>
              </a:rPr>
              <a:t>SOTO was established to support transfer, adult, and returning students. Military student support under this umbrella</a:t>
            </a:r>
            <a:endParaRPr/>
          </a:p>
        </p:txBody>
      </p:sp>
      <p:grpSp>
        <p:nvGrpSpPr>
          <p:cNvPr id="125" name="Google Shape;125;p19"/>
          <p:cNvGrpSpPr/>
          <p:nvPr/>
        </p:nvGrpSpPr>
        <p:grpSpPr>
          <a:xfrm>
            <a:off x="4370943" y="2833492"/>
            <a:ext cx="563283" cy="1408134"/>
            <a:chOff x="4318975" y="1083450"/>
            <a:chExt cx="529800" cy="591305"/>
          </a:xfrm>
        </p:grpSpPr>
        <p:sp>
          <p:nvSpPr>
            <p:cNvPr id="126" name="Google Shape;126;p19"/>
            <p:cNvSpPr/>
            <p:nvPr/>
          </p:nvSpPr>
          <p:spPr>
            <a:xfrm>
              <a:off x="4517129" y="1083455"/>
              <a:ext cx="133500" cy="591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27" name="Google Shape;127;p19"/>
            <p:cNvCxnSpPr/>
            <p:nvPr/>
          </p:nvCxnSpPr>
          <p:spPr>
            <a:xfrm rot="10800000">
              <a:off x="4318975" y="1083450"/>
              <a:ext cx="529800" cy="0"/>
            </a:xfrm>
            <a:prstGeom prst="straightConnector1">
              <a:avLst/>
            </a:prstGeom>
            <a:noFill/>
            <a:ln cap="flat" cmpd="sng" w="9525">
              <a:solidFill>
                <a:schemeClr val="lt1"/>
              </a:solidFill>
              <a:prstDash val="solid"/>
              <a:round/>
              <a:headEnd len="sm" w="sm" type="none"/>
              <a:tailEnd len="sm" w="sm" type="none"/>
            </a:ln>
          </p:spPr>
        </p:cxnSp>
      </p:grpSp>
      <p:sp>
        <p:nvSpPr>
          <p:cNvPr id="128" name="Google Shape;128;p19"/>
          <p:cNvSpPr txBox="1"/>
          <p:nvPr/>
        </p:nvSpPr>
        <p:spPr>
          <a:xfrm>
            <a:off x="5009523" y="1350854"/>
            <a:ext cx="2139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1" i="1" lang="en" sz="1400" u="none" cap="none" strike="noStrike">
                <a:solidFill>
                  <a:schemeClr val="lt1"/>
                </a:solidFill>
                <a:latin typeface="Arial"/>
                <a:ea typeface="Arial"/>
                <a:cs typeface="Arial"/>
                <a:sym typeface="Arial"/>
              </a:rPr>
              <a:t>Basic Training Credits</a:t>
            </a:r>
            <a:endParaRPr/>
          </a:p>
        </p:txBody>
      </p:sp>
      <p:sp>
        <p:nvSpPr>
          <p:cNvPr id="129" name="Google Shape;129;p19"/>
          <p:cNvSpPr txBox="1"/>
          <p:nvPr/>
        </p:nvSpPr>
        <p:spPr>
          <a:xfrm>
            <a:off x="4798933" y="1620364"/>
            <a:ext cx="3306300" cy="5541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 sz="1200" u="none" cap="none" strike="noStrike">
                <a:solidFill>
                  <a:srgbClr val="2F2F2F"/>
                </a:solidFill>
                <a:latin typeface="Arial"/>
                <a:ea typeface="Arial"/>
                <a:cs typeface="Arial"/>
                <a:sym typeface="Arial"/>
              </a:rPr>
              <a:t>6 credit hours in Military Science courses &amp; 3 credit hours in Physical Education courses</a:t>
            </a:r>
            <a:endParaRPr/>
          </a:p>
        </p:txBody>
      </p:sp>
      <p:sp>
        <p:nvSpPr>
          <p:cNvPr id="130" name="Google Shape;130;p19"/>
          <p:cNvSpPr txBox="1"/>
          <p:nvPr/>
        </p:nvSpPr>
        <p:spPr>
          <a:xfrm>
            <a:off x="4927843" y="142680"/>
            <a:ext cx="26433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Clr>
                <a:srgbClr val="000000"/>
              </a:buClr>
              <a:buSzPts val="1400"/>
              <a:buFont typeface="Arial"/>
              <a:buNone/>
            </a:pPr>
            <a:r>
              <a:rPr b="1" i="1" lang="en" sz="1400" u="none" cap="none" strike="noStrike">
                <a:solidFill>
                  <a:schemeClr val="lt1"/>
                </a:solidFill>
                <a:latin typeface="Arial"/>
                <a:ea typeface="Arial"/>
                <a:cs typeface="Arial"/>
                <a:sym typeface="Arial"/>
              </a:rPr>
              <a:t>Recognition of Credit Earned</a:t>
            </a:r>
            <a:endParaRPr/>
          </a:p>
        </p:txBody>
      </p:sp>
      <p:sp>
        <p:nvSpPr>
          <p:cNvPr id="131" name="Google Shape;131;p19"/>
          <p:cNvSpPr txBox="1"/>
          <p:nvPr/>
        </p:nvSpPr>
        <p:spPr>
          <a:xfrm>
            <a:off x="4927843" y="479621"/>
            <a:ext cx="2635200" cy="4893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r">
              <a:lnSpc>
                <a:spcPct val="115000"/>
              </a:lnSpc>
              <a:spcBef>
                <a:spcPts val="0"/>
              </a:spcBef>
              <a:spcAft>
                <a:spcPts val="0"/>
              </a:spcAft>
              <a:buClr>
                <a:srgbClr val="000000"/>
              </a:buClr>
              <a:buSzPts val="1200"/>
              <a:buFont typeface="Arial"/>
              <a:buNone/>
            </a:pPr>
            <a:r>
              <a:rPr b="0" i="0" lang="en" sz="1200" u="none" cap="none" strike="noStrike">
                <a:solidFill>
                  <a:srgbClr val="2F2F2F"/>
                </a:solidFill>
                <a:latin typeface="Arial"/>
                <a:ea typeface="Arial"/>
                <a:cs typeface="Arial"/>
                <a:sym typeface="Arial"/>
              </a:rPr>
              <a:t>Beginning the process of reviewing JST’s for academic credit.</a:t>
            </a:r>
            <a:endParaRPr/>
          </a:p>
        </p:txBody>
      </p:sp>
      <p:sp>
        <p:nvSpPr>
          <p:cNvPr id="132" name="Google Shape;132;p19"/>
          <p:cNvSpPr txBox="1"/>
          <p:nvPr/>
        </p:nvSpPr>
        <p:spPr>
          <a:xfrm>
            <a:off x="1756967" y="2254711"/>
            <a:ext cx="2605200" cy="4893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0" i="0" lang="en" sz="1200" u="none" cap="none" strike="noStrike">
                <a:solidFill>
                  <a:srgbClr val="2F2F2F"/>
                </a:solidFill>
                <a:latin typeface="Arial"/>
                <a:ea typeface="Arial"/>
                <a:cs typeface="Arial"/>
                <a:sym typeface="Arial"/>
              </a:rPr>
              <a:t>A series of initiatives developed to support military students</a:t>
            </a:r>
            <a:endParaRPr/>
          </a:p>
        </p:txBody>
      </p:sp>
      <p:sp>
        <p:nvSpPr>
          <p:cNvPr id="133" name="Google Shape;133;p19"/>
          <p:cNvSpPr txBox="1"/>
          <p:nvPr/>
        </p:nvSpPr>
        <p:spPr>
          <a:xfrm>
            <a:off x="4979017" y="2678087"/>
            <a:ext cx="2728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1" i="1" lang="en" sz="1400" u="none" cap="none" strike="noStrike">
                <a:solidFill>
                  <a:schemeClr val="lt1"/>
                </a:solidFill>
                <a:latin typeface="Arial"/>
                <a:ea typeface="Arial"/>
                <a:cs typeface="Arial"/>
                <a:sym typeface="Arial"/>
              </a:rPr>
              <a:t>Military Times Edge Magazine</a:t>
            </a:r>
            <a:endParaRPr/>
          </a:p>
        </p:txBody>
      </p:sp>
      <p:sp>
        <p:nvSpPr>
          <p:cNvPr id="134" name="Google Shape;134;p19"/>
          <p:cNvSpPr txBox="1"/>
          <p:nvPr/>
        </p:nvSpPr>
        <p:spPr>
          <a:xfrm>
            <a:off x="4977675" y="2997085"/>
            <a:ext cx="2605200" cy="4893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0" i="0" lang="en" sz="1200" u="none" cap="none" strike="noStrike">
                <a:solidFill>
                  <a:srgbClr val="2F2F2F"/>
                </a:solidFill>
                <a:latin typeface="Arial"/>
                <a:ea typeface="Arial"/>
                <a:cs typeface="Arial"/>
                <a:sym typeface="Arial"/>
              </a:rPr>
              <a:t>Nationally Ranked EKU as Number One “Best for Vets” Institution</a:t>
            </a:r>
            <a:endParaRPr b="0" i="0" sz="1200" u="none" cap="none" strike="noStrike">
              <a:solidFill>
                <a:srgbClr val="2F2F2F"/>
              </a:solidFill>
              <a:latin typeface="Arial"/>
              <a:ea typeface="Arial"/>
              <a:cs typeface="Arial"/>
              <a:sym typeface="Arial"/>
            </a:endParaRPr>
          </a:p>
        </p:txBody>
      </p:sp>
      <p:sp>
        <p:nvSpPr>
          <p:cNvPr id="135" name="Google Shape;135;p19"/>
          <p:cNvSpPr txBox="1"/>
          <p:nvPr/>
        </p:nvSpPr>
        <p:spPr>
          <a:xfrm>
            <a:off x="-202272" y="3192501"/>
            <a:ext cx="45720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Clr>
                <a:srgbClr val="000000"/>
              </a:buClr>
              <a:buSzPts val="1400"/>
              <a:buFont typeface="Arial"/>
              <a:buNone/>
            </a:pPr>
            <a:r>
              <a:rPr b="1" i="1" lang="en" sz="1400" u="none" cap="none" strike="noStrike">
                <a:solidFill>
                  <a:schemeClr val="lt1"/>
                </a:solidFill>
                <a:latin typeface="Arial"/>
                <a:ea typeface="Arial"/>
                <a:cs typeface="Arial"/>
                <a:sym typeface="Arial"/>
              </a:rPr>
              <a:t>Office of Military and Veteran Affairs</a:t>
            </a:r>
            <a:endParaRPr/>
          </a:p>
        </p:txBody>
      </p:sp>
      <p:sp>
        <p:nvSpPr>
          <p:cNvPr id="136" name="Google Shape;136;p19"/>
          <p:cNvSpPr txBox="1"/>
          <p:nvPr/>
        </p:nvSpPr>
        <p:spPr>
          <a:xfrm>
            <a:off x="1513034" y="3506081"/>
            <a:ext cx="2849100" cy="4893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r">
              <a:lnSpc>
                <a:spcPct val="115000"/>
              </a:lnSpc>
              <a:spcBef>
                <a:spcPts val="0"/>
              </a:spcBef>
              <a:spcAft>
                <a:spcPts val="0"/>
              </a:spcAft>
              <a:buClr>
                <a:srgbClr val="000000"/>
              </a:buClr>
              <a:buSzPts val="1200"/>
              <a:buFont typeface="Arial"/>
              <a:buNone/>
            </a:pPr>
            <a:r>
              <a:rPr b="0" i="0" lang="en" sz="1200" u="none" cap="none" strike="noStrike">
                <a:solidFill>
                  <a:srgbClr val="2F2F2F"/>
                </a:solidFill>
                <a:latin typeface="Arial"/>
                <a:ea typeface="Arial"/>
                <a:cs typeface="Arial"/>
                <a:sym typeface="Arial"/>
              </a:rPr>
              <a:t>OMVA established to accommodate the growing number of military students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grpSp>
        <p:nvGrpSpPr>
          <p:cNvPr id="141" name="Google Shape;141;p20"/>
          <p:cNvGrpSpPr/>
          <p:nvPr/>
        </p:nvGrpSpPr>
        <p:grpSpPr>
          <a:xfrm>
            <a:off x="4367680" y="289471"/>
            <a:ext cx="563283" cy="1408134"/>
            <a:chOff x="4318975" y="1083450"/>
            <a:chExt cx="529800" cy="591305"/>
          </a:xfrm>
        </p:grpSpPr>
        <p:sp>
          <p:nvSpPr>
            <p:cNvPr id="142" name="Google Shape;142;p20"/>
            <p:cNvSpPr/>
            <p:nvPr/>
          </p:nvSpPr>
          <p:spPr>
            <a:xfrm>
              <a:off x="4517129" y="1083455"/>
              <a:ext cx="133500" cy="591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43" name="Google Shape;143;p20"/>
            <p:cNvCxnSpPr/>
            <p:nvPr/>
          </p:nvCxnSpPr>
          <p:spPr>
            <a:xfrm rot="10800000">
              <a:off x="4318975" y="1083450"/>
              <a:ext cx="529800" cy="0"/>
            </a:xfrm>
            <a:prstGeom prst="straightConnector1">
              <a:avLst/>
            </a:prstGeom>
            <a:noFill/>
            <a:ln cap="flat" cmpd="sng" w="9525">
              <a:solidFill>
                <a:schemeClr val="lt1"/>
              </a:solidFill>
              <a:prstDash val="solid"/>
              <a:round/>
              <a:headEnd len="sm" w="sm" type="none"/>
              <a:tailEnd len="sm" w="sm" type="none"/>
            </a:ln>
          </p:spPr>
        </p:cxnSp>
      </p:grpSp>
      <p:sp>
        <p:nvSpPr>
          <p:cNvPr id="144" name="Google Shape;144;p20"/>
          <p:cNvSpPr txBox="1"/>
          <p:nvPr/>
        </p:nvSpPr>
        <p:spPr>
          <a:xfrm>
            <a:off x="0" y="4362612"/>
            <a:ext cx="91440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1" lang="en" sz="1800" u="none" cap="none" strike="noStrike">
                <a:solidFill>
                  <a:schemeClr val="lt1"/>
                </a:solidFill>
                <a:latin typeface="Arial"/>
                <a:ea typeface="Arial"/>
                <a:cs typeface="Arial"/>
                <a:sym typeface="Arial"/>
              </a:rPr>
              <a:t> The Beginnings</a:t>
            </a:r>
            <a:endParaRPr b="0" i="1" sz="1800" u="none" cap="none" strike="noStrike">
              <a:solidFill>
                <a:schemeClr val="lt1"/>
              </a:solidFill>
              <a:latin typeface="Arial"/>
              <a:ea typeface="Arial"/>
              <a:cs typeface="Arial"/>
              <a:sym typeface="Arial"/>
            </a:endParaRPr>
          </a:p>
        </p:txBody>
      </p:sp>
      <p:pic>
        <p:nvPicPr>
          <p:cNvPr descr="EKU Primary Logo" id="145" name="Google Shape;145;p20"/>
          <p:cNvPicPr preferRelativeResize="0"/>
          <p:nvPr/>
        </p:nvPicPr>
        <p:blipFill rotWithShape="1">
          <a:blip r:embed="rId3">
            <a:alphaModFix/>
          </a:blip>
          <a:srcRect b="0" l="0" r="0" t="0"/>
          <a:stretch/>
        </p:blipFill>
        <p:spPr>
          <a:xfrm>
            <a:off x="8375836" y="4542625"/>
            <a:ext cx="491301" cy="155674"/>
          </a:xfrm>
          <a:prstGeom prst="rect">
            <a:avLst/>
          </a:prstGeom>
          <a:noFill/>
          <a:ln>
            <a:noFill/>
          </a:ln>
        </p:spPr>
      </p:pic>
      <p:grpSp>
        <p:nvGrpSpPr>
          <p:cNvPr id="146" name="Google Shape;146;p20"/>
          <p:cNvGrpSpPr/>
          <p:nvPr/>
        </p:nvGrpSpPr>
        <p:grpSpPr>
          <a:xfrm>
            <a:off x="4367680" y="1507987"/>
            <a:ext cx="563283" cy="1408134"/>
            <a:chOff x="4318975" y="1083450"/>
            <a:chExt cx="529800" cy="591305"/>
          </a:xfrm>
        </p:grpSpPr>
        <p:sp>
          <p:nvSpPr>
            <p:cNvPr id="147" name="Google Shape;147;p20"/>
            <p:cNvSpPr/>
            <p:nvPr/>
          </p:nvSpPr>
          <p:spPr>
            <a:xfrm>
              <a:off x="4517129" y="1083455"/>
              <a:ext cx="133500" cy="591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48" name="Google Shape;148;p20"/>
            <p:cNvCxnSpPr/>
            <p:nvPr/>
          </p:nvCxnSpPr>
          <p:spPr>
            <a:xfrm rot="10800000">
              <a:off x="4318975" y="1083450"/>
              <a:ext cx="529800" cy="0"/>
            </a:xfrm>
            <a:prstGeom prst="straightConnector1">
              <a:avLst/>
            </a:prstGeom>
            <a:noFill/>
            <a:ln cap="flat" cmpd="sng" w="9525">
              <a:solidFill>
                <a:schemeClr val="lt1"/>
              </a:solidFill>
              <a:prstDash val="solid"/>
              <a:round/>
              <a:headEnd len="sm" w="sm" type="none"/>
              <a:tailEnd len="sm" w="sm" type="none"/>
            </a:ln>
          </p:spPr>
        </p:cxnSp>
      </p:grpSp>
      <p:grpSp>
        <p:nvGrpSpPr>
          <p:cNvPr id="149" name="Google Shape;149;p20"/>
          <p:cNvGrpSpPr/>
          <p:nvPr/>
        </p:nvGrpSpPr>
        <p:grpSpPr>
          <a:xfrm rot="10800000">
            <a:off x="4369863" y="2833461"/>
            <a:ext cx="563283" cy="1408134"/>
            <a:chOff x="4318975" y="1083450"/>
            <a:chExt cx="529800" cy="591305"/>
          </a:xfrm>
        </p:grpSpPr>
        <p:sp>
          <p:nvSpPr>
            <p:cNvPr id="150" name="Google Shape;150;p20"/>
            <p:cNvSpPr/>
            <p:nvPr/>
          </p:nvSpPr>
          <p:spPr>
            <a:xfrm>
              <a:off x="4517129" y="1083455"/>
              <a:ext cx="133500" cy="591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51" name="Google Shape;151;p20"/>
            <p:cNvCxnSpPr/>
            <p:nvPr/>
          </p:nvCxnSpPr>
          <p:spPr>
            <a:xfrm rot="10800000">
              <a:off x="4318975" y="1083450"/>
              <a:ext cx="529800" cy="0"/>
            </a:xfrm>
            <a:prstGeom prst="straightConnector1">
              <a:avLst/>
            </a:prstGeom>
            <a:noFill/>
            <a:ln cap="flat" cmpd="sng" w="9525">
              <a:solidFill>
                <a:schemeClr val="lt1"/>
              </a:solidFill>
              <a:prstDash val="solid"/>
              <a:round/>
              <a:headEnd len="sm" w="sm" type="none"/>
              <a:tailEnd len="sm" w="sm" type="none"/>
            </a:ln>
          </p:spPr>
        </p:cxnSp>
      </p:grpSp>
      <p:grpSp>
        <p:nvGrpSpPr>
          <p:cNvPr id="152" name="Google Shape;152;p20"/>
          <p:cNvGrpSpPr/>
          <p:nvPr/>
        </p:nvGrpSpPr>
        <p:grpSpPr>
          <a:xfrm>
            <a:off x="4370943" y="2833492"/>
            <a:ext cx="563283" cy="1408134"/>
            <a:chOff x="4318975" y="1083450"/>
            <a:chExt cx="529800" cy="591305"/>
          </a:xfrm>
        </p:grpSpPr>
        <p:sp>
          <p:nvSpPr>
            <p:cNvPr id="153" name="Google Shape;153;p20"/>
            <p:cNvSpPr/>
            <p:nvPr/>
          </p:nvSpPr>
          <p:spPr>
            <a:xfrm>
              <a:off x="4517129" y="1083455"/>
              <a:ext cx="133500" cy="591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54" name="Google Shape;154;p20"/>
            <p:cNvCxnSpPr/>
            <p:nvPr/>
          </p:nvCxnSpPr>
          <p:spPr>
            <a:xfrm rot="10800000">
              <a:off x="4318975" y="1083450"/>
              <a:ext cx="529800" cy="0"/>
            </a:xfrm>
            <a:prstGeom prst="straightConnector1">
              <a:avLst/>
            </a:prstGeom>
            <a:noFill/>
            <a:ln cap="flat" cmpd="sng" w="9525">
              <a:solidFill>
                <a:schemeClr val="lt1"/>
              </a:solidFill>
              <a:prstDash val="solid"/>
              <a:round/>
              <a:headEnd len="sm" w="sm" type="none"/>
              <a:tailEnd len="sm" w="sm" type="none"/>
            </a:ln>
          </p:spPr>
        </p:cxnSp>
      </p:grpSp>
      <p:sp>
        <p:nvSpPr>
          <p:cNvPr id="155" name="Google Shape;155;p20"/>
          <p:cNvSpPr txBox="1"/>
          <p:nvPr/>
        </p:nvSpPr>
        <p:spPr>
          <a:xfrm>
            <a:off x="830092" y="289446"/>
            <a:ext cx="7354800" cy="38787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762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333333"/>
                </a:solidFill>
                <a:latin typeface="Arial"/>
                <a:ea typeface="Arial"/>
                <a:cs typeface="Arial"/>
                <a:sym typeface="Arial"/>
              </a:rPr>
              <a:t>No admission fees for undergraduate veterans.</a:t>
            </a:r>
            <a:endParaRPr/>
          </a:p>
          <a:p>
            <a:pPr indent="-762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333333"/>
                </a:solidFill>
                <a:latin typeface="Arial"/>
                <a:ea typeface="Arial"/>
                <a:cs typeface="Arial"/>
                <a:sym typeface="Arial"/>
              </a:rPr>
              <a:t>In-state tuition for all out-of-state veterans nationwide.</a:t>
            </a:r>
            <a:endParaRPr/>
          </a:p>
          <a:p>
            <a:pPr indent="-762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333333"/>
                </a:solidFill>
                <a:latin typeface="Arial"/>
                <a:ea typeface="Arial"/>
                <a:cs typeface="Arial"/>
                <a:sym typeface="Arial"/>
              </a:rPr>
              <a:t>Maximum credit hours for military experience.</a:t>
            </a:r>
            <a:endParaRPr/>
          </a:p>
          <a:p>
            <a:pPr indent="-762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333333"/>
                </a:solidFill>
                <a:latin typeface="Arial"/>
                <a:ea typeface="Arial"/>
                <a:cs typeface="Arial"/>
                <a:sym typeface="Arial"/>
              </a:rPr>
              <a:t>Priority registration.</a:t>
            </a:r>
            <a:endParaRPr/>
          </a:p>
          <a:p>
            <a:pPr indent="-762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333333"/>
                </a:solidFill>
                <a:latin typeface="Arial"/>
                <a:ea typeface="Arial"/>
                <a:cs typeface="Arial"/>
                <a:sym typeface="Arial"/>
              </a:rPr>
              <a:t>Book vouchers and Books for Boots Exchange Library.</a:t>
            </a:r>
            <a:endParaRPr/>
          </a:p>
          <a:p>
            <a:pPr indent="-762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333333"/>
                </a:solidFill>
                <a:latin typeface="Arial"/>
                <a:ea typeface="Arial"/>
                <a:cs typeface="Arial"/>
                <a:sym typeface="Arial"/>
              </a:rPr>
              <a:t>Veterans Bridge to College Success cohort classes.</a:t>
            </a:r>
            <a:endParaRPr/>
          </a:p>
          <a:p>
            <a:pPr indent="-762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333333"/>
                </a:solidFill>
                <a:latin typeface="Arial"/>
                <a:ea typeface="Arial"/>
                <a:cs typeface="Arial"/>
                <a:sym typeface="Arial"/>
              </a:rPr>
              <a:t>Veterans orientation course.</a:t>
            </a:r>
            <a:endParaRPr/>
          </a:p>
          <a:p>
            <a:pPr indent="-762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333333"/>
                </a:solidFill>
                <a:latin typeface="Arial"/>
                <a:ea typeface="Arial"/>
                <a:cs typeface="Arial"/>
                <a:sym typeface="Arial"/>
              </a:rPr>
              <a:t>Veteran-helpful withdrawal and readmission policy.</a:t>
            </a:r>
            <a:endParaRPr/>
          </a:p>
          <a:p>
            <a:pPr indent="-762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333333"/>
                </a:solidFill>
                <a:latin typeface="Arial"/>
                <a:ea typeface="Arial"/>
                <a:cs typeface="Arial"/>
                <a:sym typeface="Arial"/>
              </a:rPr>
              <a:t>Vet-2-Vet sponsorship program and active Vets Club.</a:t>
            </a:r>
            <a:endParaRPr/>
          </a:p>
          <a:p>
            <a:pPr indent="-762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333333"/>
                </a:solidFill>
                <a:latin typeface="Arial"/>
                <a:ea typeface="Arial"/>
                <a:cs typeface="Arial"/>
                <a:sym typeface="Arial"/>
              </a:rPr>
              <a:t>Recreational and other extracurricular activities.</a:t>
            </a:r>
            <a:endParaRPr/>
          </a:p>
          <a:p>
            <a:pPr indent="-762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333333"/>
                </a:solidFill>
                <a:latin typeface="Arial"/>
                <a:ea typeface="Arial"/>
                <a:cs typeface="Arial"/>
                <a:sym typeface="Arial"/>
              </a:rPr>
              <a:t>Specially designated housing for student veterans.</a:t>
            </a:r>
            <a:endParaRPr/>
          </a:p>
          <a:p>
            <a:pPr indent="-762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333333"/>
                </a:solidFill>
                <a:latin typeface="Arial"/>
                <a:ea typeface="Arial"/>
                <a:cs typeface="Arial"/>
                <a:sym typeface="Arial"/>
              </a:rPr>
              <a:t>Veteran Studies minor, believed to be the nation’s first, to help those who haven’t served in the military to better understand the issues that veterans face, and to help the veterans themselves deal with those issues.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nvSpPr>
        <p:spPr>
          <a:xfrm>
            <a:off x="1862304" y="1908096"/>
            <a:ext cx="2605200" cy="367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sz="1400" u="none" cap="none" strike="noStrike">
                <a:solidFill>
                  <a:schemeClr val="lt1"/>
                </a:solidFill>
                <a:latin typeface="Arial"/>
                <a:ea typeface="Arial"/>
                <a:cs typeface="Arial"/>
                <a:sym typeface="Arial"/>
              </a:rPr>
              <a:t>Operation Veterans Success</a:t>
            </a:r>
            <a:endParaRPr/>
          </a:p>
          <a:p>
            <a:pPr indent="0" lvl="0" marL="0" marR="0" rtl="0" algn="l">
              <a:lnSpc>
                <a:spcPct val="115000"/>
              </a:lnSpc>
              <a:spcBef>
                <a:spcPts val="0"/>
              </a:spcBef>
              <a:spcAft>
                <a:spcPts val="0"/>
              </a:spcAft>
              <a:buClr>
                <a:schemeClr val="dk1"/>
              </a:buClr>
              <a:buSzPts val="1100"/>
              <a:buFont typeface="Arial"/>
              <a:buNone/>
            </a:pPr>
            <a:r>
              <a:t/>
            </a:r>
            <a:endParaRPr b="1" i="1" sz="1400" u="none" cap="none" strike="noStrike">
              <a:solidFill>
                <a:schemeClr val="lt1"/>
              </a:solidFill>
              <a:latin typeface="Arial"/>
              <a:ea typeface="Arial"/>
              <a:cs typeface="Arial"/>
              <a:sym typeface="Arial"/>
            </a:endParaRPr>
          </a:p>
        </p:txBody>
      </p:sp>
      <p:grpSp>
        <p:nvGrpSpPr>
          <p:cNvPr id="161" name="Google Shape;161;p21"/>
          <p:cNvGrpSpPr/>
          <p:nvPr/>
        </p:nvGrpSpPr>
        <p:grpSpPr>
          <a:xfrm>
            <a:off x="4367680" y="289471"/>
            <a:ext cx="563283" cy="1408134"/>
            <a:chOff x="4318975" y="1083450"/>
            <a:chExt cx="529800" cy="591305"/>
          </a:xfrm>
        </p:grpSpPr>
        <p:sp>
          <p:nvSpPr>
            <p:cNvPr id="162" name="Google Shape;162;p21"/>
            <p:cNvSpPr/>
            <p:nvPr/>
          </p:nvSpPr>
          <p:spPr>
            <a:xfrm>
              <a:off x="4517129" y="1083455"/>
              <a:ext cx="133500" cy="591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63" name="Google Shape;163;p21"/>
            <p:cNvCxnSpPr/>
            <p:nvPr/>
          </p:nvCxnSpPr>
          <p:spPr>
            <a:xfrm rot="10800000">
              <a:off x="4318975" y="1083450"/>
              <a:ext cx="529800" cy="0"/>
            </a:xfrm>
            <a:prstGeom prst="straightConnector1">
              <a:avLst/>
            </a:prstGeom>
            <a:noFill/>
            <a:ln cap="flat" cmpd="sng" w="9525">
              <a:solidFill>
                <a:schemeClr val="lt1"/>
              </a:solidFill>
              <a:prstDash val="solid"/>
              <a:round/>
              <a:headEnd len="sm" w="sm" type="none"/>
              <a:tailEnd len="sm" w="sm" type="none"/>
            </a:ln>
          </p:spPr>
        </p:cxnSp>
      </p:grpSp>
      <p:sp>
        <p:nvSpPr>
          <p:cNvPr id="164" name="Google Shape;164;p21"/>
          <p:cNvSpPr txBox="1"/>
          <p:nvPr/>
        </p:nvSpPr>
        <p:spPr>
          <a:xfrm>
            <a:off x="0" y="4362612"/>
            <a:ext cx="9144000" cy="515700"/>
          </a:xfrm>
          <a:prstGeom prst="rect">
            <a:avLst/>
          </a:prstGeom>
          <a:solidFill>
            <a:schemeClr val="accent2">
              <a:alpha val="49800"/>
            </a:schemeClr>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1" lang="en" sz="1800" u="none" cap="none" strike="noStrike">
                <a:solidFill>
                  <a:schemeClr val="lt1"/>
                </a:solidFill>
                <a:latin typeface="Arial"/>
                <a:ea typeface="Arial"/>
                <a:cs typeface="Arial"/>
                <a:sym typeface="Arial"/>
              </a:rPr>
              <a:t> The Beginnings</a:t>
            </a:r>
            <a:endParaRPr b="0" i="1" sz="1800" u="none" cap="none" strike="noStrike">
              <a:solidFill>
                <a:schemeClr val="lt1"/>
              </a:solidFill>
              <a:latin typeface="Arial"/>
              <a:ea typeface="Arial"/>
              <a:cs typeface="Arial"/>
              <a:sym typeface="Arial"/>
            </a:endParaRPr>
          </a:p>
        </p:txBody>
      </p:sp>
      <p:pic>
        <p:nvPicPr>
          <p:cNvPr descr="EKU Primary Logo" id="165" name="Google Shape;165;p21"/>
          <p:cNvPicPr preferRelativeResize="0"/>
          <p:nvPr/>
        </p:nvPicPr>
        <p:blipFill rotWithShape="1">
          <a:blip r:embed="rId3">
            <a:alphaModFix/>
          </a:blip>
          <a:srcRect b="0" l="0" r="0" t="0"/>
          <a:stretch/>
        </p:blipFill>
        <p:spPr>
          <a:xfrm>
            <a:off x="8375836" y="4542625"/>
            <a:ext cx="491301" cy="155674"/>
          </a:xfrm>
          <a:prstGeom prst="rect">
            <a:avLst/>
          </a:prstGeom>
          <a:noFill/>
          <a:ln>
            <a:noFill/>
          </a:ln>
        </p:spPr>
      </p:pic>
      <p:grpSp>
        <p:nvGrpSpPr>
          <p:cNvPr id="166" name="Google Shape;166;p21"/>
          <p:cNvGrpSpPr/>
          <p:nvPr/>
        </p:nvGrpSpPr>
        <p:grpSpPr>
          <a:xfrm>
            <a:off x="4367680" y="1507987"/>
            <a:ext cx="563283" cy="1408134"/>
            <a:chOff x="4318975" y="1083450"/>
            <a:chExt cx="529800" cy="591305"/>
          </a:xfrm>
        </p:grpSpPr>
        <p:sp>
          <p:nvSpPr>
            <p:cNvPr id="167" name="Google Shape;167;p21"/>
            <p:cNvSpPr/>
            <p:nvPr/>
          </p:nvSpPr>
          <p:spPr>
            <a:xfrm>
              <a:off x="4517129" y="1083455"/>
              <a:ext cx="133500" cy="591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68" name="Google Shape;168;p21"/>
            <p:cNvCxnSpPr/>
            <p:nvPr/>
          </p:nvCxnSpPr>
          <p:spPr>
            <a:xfrm rot="10800000">
              <a:off x="4318975" y="1083450"/>
              <a:ext cx="529800" cy="0"/>
            </a:xfrm>
            <a:prstGeom prst="straightConnector1">
              <a:avLst/>
            </a:prstGeom>
            <a:noFill/>
            <a:ln cap="flat" cmpd="sng" w="9525">
              <a:solidFill>
                <a:schemeClr val="lt1"/>
              </a:solidFill>
              <a:prstDash val="solid"/>
              <a:round/>
              <a:headEnd len="sm" w="sm" type="none"/>
              <a:tailEnd len="sm" w="sm" type="none"/>
            </a:ln>
          </p:spPr>
        </p:cxnSp>
      </p:grpSp>
      <p:grpSp>
        <p:nvGrpSpPr>
          <p:cNvPr id="169" name="Google Shape;169;p21"/>
          <p:cNvGrpSpPr/>
          <p:nvPr/>
        </p:nvGrpSpPr>
        <p:grpSpPr>
          <a:xfrm rot="10800000">
            <a:off x="4369863" y="2833461"/>
            <a:ext cx="563283" cy="1408134"/>
            <a:chOff x="4318975" y="1083450"/>
            <a:chExt cx="529800" cy="591305"/>
          </a:xfrm>
        </p:grpSpPr>
        <p:sp>
          <p:nvSpPr>
            <p:cNvPr id="170" name="Google Shape;170;p21"/>
            <p:cNvSpPr/>
            <p:nvPr/>
          </p:nvSpPr>
          <p:spPr>
            <a:xfrm>
              <a:off x="4517129" y="1083455"/>
              <a:ext cx="133500" cy="591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71" name="Google Shape;171;p21"/>
            <p:cNvCxnSpPr/>
            <p:nvPr/>
          </p:nvCxnSpPr>
          <p:spPr>
            <a:xfrm rot="10800000">
              <a:off x="4318975" y="1083450"/>
              <a:ext cx="529800" cy="0"/>
            </a:xfrm>
            <a:prstGeom prst="straightConnector1">
              <a:avLst/>
            </a:prstGeom>
            <a:noFill/>
            <a:ln cap="flat" cmpd="sng" w="9525">
              <a:solidFill>
                <a:schemeClr val="lt1"/>
              </a:solidFill>
              <a:prstDash val="solid"/>
              <a:round/>
              <a:headEnd len="sm" w="sm" type="none"/>
              <a:tailEnd len="sm" w="sm" type="none"/>
            </a:ln>
          </p:spPr>
        </p:cxnSp>
      </p:grpSp>
      <p:sp>
        <p:nvSpPr>
          <p:cNvPr id="172" name="Google Shape;172;p21"/>
          <p:cNvSpPr txBox="1"/>
          <p:nvPr/>
        </p:nvSpPr>
        <p:spPr>
          <a:xfrm>
            <a:off x="947849" y="509990"/>
            <a:ext cx="3537600" cy="379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b="1" i="1" lang="en" sz="1400" u="none" cap="none" strike="noStrike">
                <a:solidFill>
                  <a:schemeClr val="lt1"/>
                </a:solidFill>
                <a:latin typeface="Arial"/>
                <a:ea typeface="Arial"/>
                <a:cs typeface="Arial"/>
                <a:sym typeface="Arial"/>
              </a:rPr>
              <a:t>Student Outreach and Transition Office</a:t>
            </a:r>
            <a:endParaRPr/>
          </a:p>
        </p:txBody>
      </p:sp>
      <p:sp>
        <p:nvSpPr>
          <p:cNvPr id="173" name="Google Shape;173;p21"/>
          <p:cNvSpPr txBox="1"/>
          <p:nvPr/>
        </p:nvSpPr>
        <p:spPr>
          <a:xfrm>
            <a:off x="1155474" y="833121"/>
            <a:ext cx="3215700" cy="7020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1200"/>
              <a:buFont typeface="Arial"/>
              <a:buNone/>
            </a:pPr>
            <a:r>
              <a:rPr b="0" i="0" lang="en" sz="1200" u="none" cap="none" strike="noStrike">
                <a:solidFill>
                  <a:srgbClr val="2F2F2F"/>
                </a:solidFill>
                <a:latin typeface="Arial"/>
                <a:ea typeface="Arial"/>
                <a:cs typeface="Arial"/>
                <a:sym typeface="Arial"/>
              </a:rPr>
              <a:t>SOTO was established to support transfer, adult, and returning students. Military student support under this umbrella</a:t>
            </a:r>
            <a:endParaRPr/>
          </a:p>
        </p:txBody>
      </p:sp>
      <p:grpSp>
        <p:nvGrpSpPr>
          <p:cNvPr id="174" name="Google Shape;174;p21"/>
          <p:cNvGrpSpPr/>
          <p:nvPr/>
        </p:nvGrpSpPr>
        <p:grpSpPr>
          <a:xfrm>
            <a:off x="4370943" y="2833492"/>
            <a:ext cx="563283" cy="1408134"/>
            <a:chOff x="4318975" y="1083450"/>
            <a:chExt cx="529800" cy="591305"/>
          </a:xfrm>
        </p:grpSpPr>
        <p:sp>
          <p:nvSpPr>
            <p:cNvPr id="175" name="Google Shape;175;p21"/>
            <p:cNvSpPr/>
            <p:nvPr/>
          </p:nvSpPr>
          <p:spPr>
            <a:xfrm>
              <a:off x="4517129" y="1083455"/>
              <a:ext cx="133500" cy="591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76" name="Google Shape;176;p21"/>
            <p:cNvCxnSpPr/>
            <p:nvPr/>
          </p:nvCxnSpPr>
          <p:spPr>
            <a:xfrm rot="10800000">
              <a:off x="4318975" y="1083450"/>
              <a:ext cx="529800" cy="0"/>
            </a:xfrm>
            <a:prstGeom prst="straightConnector1">
              <a:avLst/>
            </a:prstGeom>
            <a:noFill/>
            <a:ln cap="flat" cmpd="sng" w="9525">
              <a:solidFill>
                <a:schemeClr val="lt1"/>
              </a:solidFill>
              <a:prstDash val="solid"/>
              <a:round/>
              <a:headEnd len="sm" w="sm" type="none"/>
              <a:tailEnd len="sm" w="sm" type="none"/>
            </a:ln>
          </p:spPr>
        </p:cxnSp>
      </p:grpSp>
      <p:sp>
        <p:nvSpPr>
          <p:cNvPr id="177" name="Google Shape;177;p21"/>
          <p:cNvSpPr txBox="1"/>
          <p:nvPr/>
        </p:nvSpPr>
        <p:spPr>
          <a:xfrm>
            <a:off x="5009523" y="1350854"/>
            <a:ext cx="2139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1" i="1" lang="en" sz="1400" u="none" cap="none" strike="noStrike">
                <a:solidFill>
                  <a:schemeClr val="lt1"/>
                </a:solidFill>
                <a:latin typeface="Arial"/>
                <a:ea typeface="Arial"/>
                <a:cs typeface="Arial"/>
                <a:sym typeface="Arial"/>
              </a:rPr>
              <a:t>Basic Training Credits</a:t>
            </a:r>
            <a:endParaRPr/>
          </a:p>
        </p:txBody>
      </p:sp>
      <p:sp>
        <p:nvSpPr>
          <p:cNvPr id="178" name="Google Shape;178;p21"/>
          <p:cNvSpPr txBox="1"/>
          <p:nvPr/>
        </p:nvSpPr>
        <p:spPr>
          <a:xfrm>
            <a:off x="4798933" y="1620364"/>
            <a:ext cx="3306300" cy="5541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 sz="1200" u="none" cap="none" strike="noStrike">
                <a:solidFill>
                  <a:srgbClr val="2F2F2F"/>
                </a:solidFill>
                <a:latin typeface="Arial"/>
                <a:ea typeface="Arial"/>
                <a:cs typeface="Arial"/>
                <a:sym typeface="Arial"/>
              </a:rPr>
              <a:t>6 credit hours in Military Science courses &amp; 3 credit hours in Physical Education courses</a:t>
            </a:r>
            <a:endParaRPr/>
          </a:p>
        </p:txBody>
      </p:sp>
      <p:sp>
        <p:nvSpPr>
          <p:cNvPr id="179" name="Google Shape;179;p21"/>
          <p:cNvSpPr txBox="1"/>
          <p:nvPr/>
        </p:nvSpPr>
        <p:spPr>
          <a:xfrm>
            <a:off x="4927843" y="142680"/>
            <a:ext cx="26433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Clr>
                <a:srgbClr val="000000"/>
              </a:buClr>
              <a:buSzPts val="1400"/>
              <a:buFont typeface="Arial"/>
              <a:buNone/>
            </a:pPr>
            <a:r>
              <a:rPr b="1" i="1" lang="en" sz="1400" u="none" cap="none" strike="noStrike">
                <a:solidFill>
                  <a:schemeClr val="lt1"/>
                </a:solidFill>
                <a:latin typeface="Arial"/>
                <a:ea typeface="Arial"/>
                <a:cs typeface="Arial"/>
                <a:sym typeface="Arial"/>
              </a:rPr>
              <a:t>Recognition of Credit Earned</a:t>
            </a:r>
            <a:endParaRPr/>
          </a:p>
        </p:txBody>
      </p:sp>
      <p:sp>
        <p:nvSpPr>
          <p:cNvPr id="180" name="Google Shape;180;p21"/>
          <p:cNvSpPr txBox="1"/>
          <p:nvPr/>
        </p:nvSpPr>
        <p:spPr>
          <a:xfrm>
            <a:off x="4927843" y="479621"/>
            <a:ext cx="2635200" cy="4893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r">
              <a:lnSpc>
                <a:spcPct val="115000"/>
              </a:lnSpc>
              <a:spcBef>
                <a:spcPts val="0"/>
              </a:spcBef>
              <a:spcAft>
                <a:spcPts val="0"/>
              </a:spcAft>
              <a:buClr>
                <a:srgbClr val="000000"/>
              </a:buClr>
              <a:buSzPts val="1200"/>
              <a:buFont typeface="Arial"/>
              <a:buNone/>
            </a:pPr>
            <a:r>
              <a:rPr b="0" i="0" lang="en" sz="1200" u="none" cap="none" strike="noStrike">
                <a:solidFill>
                  <a:srgbClr val="2F2F2F"/>
                </a:solidFill>
                <a:latin typeface="Arial"/>
                <a:ea typeface="Arial"/>
                <a:cs typeface="Arial"/>
                <a:sym typeface="Arial"/>
              </a:rPr>
              <a:t>Beginning the process of reviewing JST’s for academic credit.</a:t>
            </a:r>
            <a:endParaRPr/>
          </a:p>
        </p:txBody>
      </p:sp>
      <p:sp>
        <p:nvSpPr>
          <p:cNvPr id="181" name="Google Shape;181;p21"/>
          <p:cNvSpPr txBox="1"/>
          <p:nvPr/>
        </p:nvSpPr>
        <p:spPr>
          <a:xfrm>
            <a:off x="1756967" y="2254711"/>
            <a:ext cx="2605200" cy="4893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0" i="0" lang="en" sz="1200" u="none" cap="none" strike="noStrike">
                <a:solidFill>
                  <a:srgbClr val="2F2F2F"/>
                </a:solidFill>
                <a:latin typeface="Arial"/>
                <a:ea typeface="Arial"/>
                <a:cs typeface="Arial"/>
                <a:sym typeface="Arial"/>
              </a:rPr>
              <a:t>A series of initiatives developed to support military students</a:t>
            </a:r>
            <a:endParaRPr/>
          </a:p>
        </p:txBody>
      </p:sp>
      <p:sp>
        <p:nvSpPr>
          <p:cNvPr id="182" name="Google Shape;182;p21"/>
          <p:cNvSpPr txBox="1"/>
          <p:nvPr/>
        </p:nvSpPr>
        <p:spPr>
          <a:xfrm>
            <a:off x="4979017" y="2678087"/>
            <a:ext cx="2728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1" i="1" lang="en" sz="1400" u="none" cap="none" strike="noStrike">
                <a:solidFill>
                  <a:schemeClr val="lt1"/>
                </a:solidFill>
                <a:latin typeface="Arial"/>
                <a:ea typeface="Arial"/>
                <a:cs typeface="Arial"/>
                <a:sym typeface="Arial"/>
              </a:rPr>
              <a:t>Military Times Edge Magazine</a:t>
            </a:r>
            <a:endParaRPr/>
          </a:p>
        </p:txBody>
      </p:sp>
      <p:sp>
        <p:nvSpPr>
          <p:cNvPr id="183" name="Google Shape;183;p21"/>
          <p:cNvSpPr txBox="1"/>
          <p:nvPr/>
        </p:nvSpPr>
        <p:spPr>
          <a:xfrm>
            <a:off x="4977675" y="2997085"/>
            <a:ext cx="2605200" cy="4893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0" i="0" lang="en" sz="1200" u="none" cap="none" strike="noStrike">
                <a:solidFill>
                  <a:srgbClr val="2F2F2F"/>
                </a:solidFill>
                <a:latin typeface="Arial"/>
                <a:ea typeface="Arial"/>
                <a:cs typeface="Arial"/>
                <a:sym typeface="Arial"/>
              </a:rPr>
              <a:t>Nationally Ranked EKU as Number One “Best for Vets” Institution</a:t>
            </a:r>
            <a:endParaRPr b="0" i="0" sz="1200" u="none" cap="none" strike="noStrike">
              <a:solidFill>
                <a:srgbClr val="2F2F2F"/>
              </a:solidFill>
              <a:latin typeface="Arial"/>
              <a:ea typeface="Arial"/>
              <a:cs typeface="Arial"/>
              <a:sym typeface="Arial"/>
            </a:endParaRPr>
          </a:p>
        </p:txBody>
      </p:sp>
      <p:sp>
        <p:nvSpPr>
          <p:cNvPr id="184" name="Google Shape;184;p21"/>
          <p:cNvSpPr txBox="1"/>
          <p:nvPr/>
        </p:nvSpPr>
        <p:spPr>
          <a:xfrm>
            <a:off x="-202272" y="3192501"/>
            <a:ext cx="45720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Clr>
                <a:srgbClr val="000000"/>
              </a:buClr>
              <a:buSzPts val="1400"/>
              <a:buFont typeface="Arial"/>
              <a:buNone/>
            </a:pPr>
            <a:r>
              <a:rPr b="1" i="1" lang="en" sz="1400" u="none" cap="none" strike="noStrike">
                <a:solidFill>
                  <a:schemeClr val="lt1"/>
                </a:solidFill>
                <a:latin typeface="Arial"/>
                <a:ea typeface="Arial"/>
                <a:cs typeface="Arial"/>
                <a:sym typeface="Arial"/>
              </a:rPr>
              <a:t>Office of Military and Veteran Affairs</a:t>
            </a:r>
            <a:endParaRPr/>
          </a:p>
        </p:txBody>
      </p:sp>
      <p:sp>
        <p:nvSpPr>
          <p:cNvPr id="185" name="Google Shape;185;p21"/>
          <p:cNvSpPr txBox="1"/>
          <p:nvPr/>
        </p:nvSpPr>
        <p:spPr>
          <a:xfrm>
            <a:off x="1513034" y="3506081"/>
            <a:ext cx="2849100" cy="489300"/>
          </a:xfrm>
          <a:prstGeom prst="rect">
            <a:avLst/>
          </a:prstGeom>
          <a:gradFill>
            <a:gsLst>
              <a:gs pos="0">
                <a:srgbClr val="BBBBBB"/>
              </a:gs>
              <a:gs pos="35000">
                <a:srgbClr val="CFCFCF"/>
              </a:gs>
              <a:gs pos="100000">
                <a:srgbClr val="EDEDED"/>
              </a:gs>
            </a:gsLst>
            <a:lin ang="16200038" scaled="0"/>
          </a:gradFill>
          <a:ln cap="flat" cmpd="sng" w="9525">
            <a:solidFill>
              <a:srgbClr val="2020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r">
              <a:lnSpc>
                <a:spcPct val="115000"/>
              </a:lnSpc>
              <a:spcBef>
                <a:spcPts val="0"/>
              </a:spcBef>
              <a:spcAft>
                <a:spcPts val="0"/>
              </a:spcAft>
              <a:buClr>
                <a:srgbClr val="000000"/>
              </a:buClr>
              <a:buSzPts val="1200"/>
              <a:buFont typeface="Arial"/>
              <a:buNone/>
            </a:pPr>
            <a:r>
              <a:rPr b="0" i="0" lang="en" sz="1200" u="none" cap="none" strike="noStrike">
                <a:solidFill>
                  <a:srgbClr val="2F2F2F"/>
                </a:solidFill>
                <a:latin typeface="Arial"/>
                <a:ea typeface="Arial"/>
                <a:cs typeface="Arial"/>
                <a:sym typeface="Arial"/>
              </a:rPr>
              <a:t>OMVA established to accommodate the growing number of military students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