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32"/>
  </p:notesMasterIdLst>
  <p:sldIdLst>
    <p:sldId id="256" r:id="rId2"/>
    <p:sldId id="258" r:id="rId3"/>
    <p:sldId id="262" r:id="rId4"/>
    <p:sldId id="311" r:id="rId5"/>
    <p:sldId id="290" r:id="rId6"/>
    <p:sldId id="284" r:id="rId7"/>
    <p:sldId id="287" r:id="rId8"/>
    <p:sldId id="289" r:id="rId9"/>
    <p:sldId id="313" r:id="rId10"/>
    <p:sldId id="309" r:id="rId11"/>
    <p:sldId id="307" r:id="rId12"/>
    <p:sldId id="318" r:id="rId13"/>
    <p:sldId id="292" r:id="rId14"/>
    <p:sldId id="293" r:id="rId15"/>
    <p:sldId id="294" r:id="rId16"/>
    <p:sldId id="297" r:id="rId17"/>
    <p:sldId id="296" r:id="rId18"/>
    <p:sldId id="298" r:id="rId19"/>
    <p:sldId id="299" r:id="rId20"/>
    <p:sldId id="300" r:id="rId21"/>
    <p:sldId id="301" r:id="rId22"/>
    <p:sldId id="317" r:id="rId23"/>
    <p:sldId id="302" r:id="rId24"/>
    <p:sldId id="303" r:id="rId25"/>
    <p:sldId id="314" r:id="rId26"/>
    <p:sldId id="316" r:id="rId27"/>
    <p:sldId id="305" r:id="rId28"/>
    <p:sldId id="312" r:id="rId29"/>
    <p:sldId id="279" r:id="rId30"/>
    <p:sldId id="257" r:id="rId31"/>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BF8F7F-AE25-4C02-9D7F-C4B99793100B}">
  <a:tblStyle styleId="{D3BF8F7F-AE25-4C02-9D7F-C4B99793100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94660"/>
  </p:normalViewPr>
  <p:slideViewPr>
    <p:cSldViewPr snapToGrid="0">
      <p:cViewPr varScale="1">
        <p:scale>
          <a:sx n="106" d="100"/>
          <a:sy n="106" d="100"/>
        </p:scale>
        <p:origin x="191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43438" cy="3484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8" tIns="93158" rIns="93158" bIns="93158"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ed75ccf_0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ed75ccf_015: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219829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39388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266801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795672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978092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4011954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2280030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97352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ed75ccf_0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ed75ccf_015: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38351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772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6925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310493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4239108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992799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423614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106710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ed75ccf_0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ed75ccf_015: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1886813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2199033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ed75ccf_03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ed75ccf_033: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833176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2: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2: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ed75ccf_015: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ed75ccf_015: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ed75ccf_033: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ed75ccf_033: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36804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1275378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03795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383499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126989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701040" y="4415790"/>
            <a:ext cx="5608320" cy="4183380"/>
          </a:xfrm>
          <a:prstGeom prst="rect">
            <a:avLst/>
          </a:prstGeom>
        </p:spPr>
        <p:txBody>
          <a:bodyPr spcFirstLastPara="1" wrap="square" lIns="93158" tIns="93158" rIns="93158" bIns="93158" anchor="t" anchorCtr="0">
            <a:noAutofit/>
          </a:bodyPr>
          <a:lstStyle/>
          <a:p>
            <a:pPr marL="0" indent="0">
              <a:buNone/>
            </a:pPr>
            <a:endParaRPr/>
          </a:p>
        </p:txBody>
      </p:sp>
    </p:spTree>
    <p:extLst>
      <p:ext uri="{BB962C8B-B14F-4D97-AF65-F5344CB8AC3E}">
        <p14:creationId xmlns:p14="http://schemas.microsoft.com/office/powerpoint/2010/main" val="415232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19175" y="2876425"/>
            <a:ext cx="6680400" cy="1546500"/>
          </a:xfrm>
          <a:prstGeom prst="rect">
            <a:avLst/>
          </a:prstGeom>
        </p:spPr>
        <p:txBody>
          <a:bodyPr spcFirstLastPara="1" wrap="square" lIns="91425" tIns="91425" rIns="91425" bIns="91425" anchor="t"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cxnSp>
        <p:nvCxnSpPr>
          <p:cNvPr id="11" name="Google Shape;11;p2"/>
          <p:cNvCxnSpPr>
            <a:stCxn id="12" idx="4"/>
          </p:cNvCxnSpPr>
          <p:nvPr/>
        </p:nvCxnSpPr>
        <p:spPr>
          <a:xfrm>
            <a:off x="903750" y="3563700"/>
            <a:ext cx="0" cy="3294300"/>
          </a:xfrm>
          <a:prstGeom prst="straightConnector1">
            <a:avLst/>
          </a:prstGeom>
          <a:noFill/>
          <a:ln w="9525" cap="flat" cmpd="sng">
            <a:solidFill>
              <a:srgbClr val="999FA9"/>
            </a:solidFill>
            <a:prstDash val="solid"/>
            <a:round/>
            <a:headEnd type="none" w="med" len="med"/>
            <a:tailEnd type="none" w="med" len="med"/>
          </a:ln>
        </p:spPr>
      </p:cxnSp>
      <p:sp>
        <p:nvSpPr>
          <p:cNvPr id="12" name="Google Shape;12;p2"/>
          <p:cNvSpPr/>
          <p:nvPr/>
        </p:nvSpPr>
        <p:spPr>
          <a:xfrm>
            <a:off x="769050" y="3294300"/>
            <a:ext cx="269400" cy="2694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1530175" y="3710550"/>
            <a:ext cx="6927900" cy="470700"/>
          </a:xfrm>
          <a:prstGeom prst="rect">
            <a:avLst/>
          </a:prstGeom>
        </p:spPr>
        <p:txBody>
          <a:bodyPr spcFirstLastPara="1" wrap="square" lIns="91425" tIns="91425" rIns="91425" bIns="91425" anchor="t"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cxnSp>
        <p:nvCxnSpPr>
          <p:cNvPr id="16" name="Google Shape;16;p3"/>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17" name="Google Shape;17;p3"/>
          <p:cNvSpPr/>
          <p:nvPr/>
        </p:nvSpPr>
        <p:spPr>
          <a:xfrm>
            <a:off x="493600" y="3018850"/>
            <a:ext cx="820200" cy="82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4" name="Google Shape;34;p6"/>
          <p:cNvSpPr txBox="1">
            <a:spLocks noGrp="1"/>
          </p:cNvSpPr>
          <p:nvPr>
            <p:ph type="body" idx="1"/>
          </p:nvPr>
        </p:nvSpPr>
        <p:spPr>
          <a:xfrm>
            <a:off x="1165475" y="1600200"/>
            <a:ext cx="3306900" cy="4967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35" name="Google Shape;35;p6"/>
          <p:cNvSpPr txBox="1">
            <a:spLocks noGrp="1"/>
          </p:cNvSpPr>
          <p:nvPr>
            <p:ph type="body" idx="2"/>
          </p:nvPr>
        </p:nvSpPr>
        <p:spPr>
          <a:xfrm>
            <a:off x="4671570" y="1600200"/>
            <a:ext cx="3306900" cy="49677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cxnSp>
        <p:nvCxnSpPr>
          <p:cNvPr id="36" name="Google Shape;36;p6"/>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37" name="Google Shape;37;p6"/>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cxnSp>
        <p:nvCxnSpPr>
          <p:cNvPr id="60" name="Google Shape;60;p10"/>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61" name="Google Shape;61;p10"/>
          <p:cNvSpPr/>
          <p:nvPr/>
        </p:nvSpPr>
        <p:spPr>
          <a:xfrm>
            <a:off x="808650" y="3333900"/>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key color">
  <p:cSld name="BLANK_1">
    <p:bg>
      <p:bgPr>
        <a:solidFill>
          <a:srgbClr val="39C0BA"/>
        </a:solidFill>
        <a:effectLst/>
      </p:bgPr>
    </p:bg>
    <p:spTree>
      <p:nvGrpSpPr>
        <p:cNvPr id="1" name="Shape 63"/>
        <p:cNvGrpSpPr/>
        <p:nvPr/>
      </p:nvGrpSpPr>
      <p:grpSpPr>
        <a:xfrm>
          <a:off x="0" y="0"/>
          <a:ext cx="0" cy="0"/>
          <a:chOff x="0" y="0"/>
          <a:chExt cx="0" cy="0"/>
        </a:xfrm>
      </p:grpSpPr>
      <p:cxnSp>
        <p:nvCxnSpPr>
          <p:cNvPr id="64" name="Google Shape;64;p11"/>
          <p:cNvCxnSpPr/>
          <p:nvPr/>
        </p:nvCxnSpPr>
        <p:spPr>
          <a:xfrm>
            <a:off x="903825" y="-7925"/>
            <a:ext cx="0" cy="6866100"/>
          </a:xfrm>
          <a:prstGeom prst="straightConnector1">
            <a:avLst/>
          </a:prstGeom>
          <a:noFill/>
          <a:ln w="9525" cap="flat" cmpd="sng">
            <a:solidFill>
              <a:srgbClr val="2E3037"/>
            </a:solidFill>
            <a:prstDash val="solid"/>
            <a:round/>
            <a:headEnd type="none" w="med" len="med"/>
            <a:tailEnd type="none" w="med" len="med"/>
          </a:ln>
        </p:spPr>
      </p:cxnSp>
      <p:sp>
        <p:nvSpPr>
          <p:cNvPr id="65" name="Google Shape;65;p11"/>
          <p:cNvSpPr/>
          <p:nvPr/>
        </p:nvSpPr>
        <p:spPr>
          <a:xfrm>
            <a:off x="808650" y="3333900"/>
            <a:ext cx="190200" cy="190200"/>
          </a:xfrm>
          <a:prstGeom prst="ellipse">
            <a:avLst/>
          </a:prstGeom>
          <a:solidFill>
            <a:srgbClr val="39C0BA"/>
          </a:solidFill>
          <a:ln w="952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lvl1pPr lvl="0">
              <a:buNone/>
              <a:defRPr>
                <a:solidFill>
                  <a:srgbClr val="2E3037"/>
                </a:solidFill>
              </a:defRPr>
            </a:lvl1pPr>
            <a:lvl2pPr lvl="1">
              <a:buNone/>
              <a:defRPr>
                <a:solidFill>
                  <a:srgbClr val="2E3037"/>
                </a:solidFill>
              </a:defRPr>
            </a:lvl2pPr>
            <a:lvl3pPr lvl="2">
              <a:buNone/>
              <a:defRPr>
                <a:solidFill>
                  <a:srgbClr val="2E3037"/>
                </a:solidFill>
              </a:defRPr>
            </a:lvl3pPr>
            <a:lvl4pPr lvl="3">
              <a:buNone/>
              <a:defRPr>
                <a:solidFill>
                  <a:srgbClr val="2E3037"/>
                </a:solidFill>
              </a:defRPr>
            </a:lvl4pPr>
            <a:lvl5pPr lvl="4">
              <a:buNone/>
              <a:defRPr>
                <a:solidFill>
                  <a:srgbClr val="2E3037"/>
                </a:solidFill>
              </a:defRPr>
            </a:lvl5pPr>
            <a:lvl6pPr lvl="5">
              <a:buNone/>
              <a:defRPr>
                <a:solidFill>
                  <a:srgbClr val="2E3037"/>
                </a:solidFill>
              </a:defRPr>
            </a:lvl6pPr>
            <a:lvl7pPr lvl="6">
              <a:buNone/>
              <a:defRPr>
                <a:solidFill>
                  <a:srgbClr val="2E3037"/>
                </a:solidFill>
              </a:defRPr>
            </a:lvl7pPr>
            <a:lvl8pPr lvl="7">
              <a:buNone/>
              <a:defRPr>
                <a:solidFill>
                  <a:srgbClr val="2E3037"/>
                </a:solidFill>
              </a:defRPr>
            </a:lvl8pPr>
            <a:lvl9pPr lvl="8">
              <a:buNone/>
              <a:defRPr>
                <a:solidFill>
                  <a:srgbClr val="2E3037"/>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2E303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65475" y="665975"/>
            <a:ext cx="6858000" cy="45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1165498" y="1600200"/>
            <a:ext cx="68580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523157" y="6437775"/>
            <a:ext cx="548700" cy="420300"/>
          </a:xfrm>
          <a:prstGeom prst="rect">
            <a:avLst/>
          </a:prstGeom>
          <a:noFill/>
          <a:ln>
            <a:noFill/>
          </a:ln>
        </p:spPr>
        <p:txBody>
          <a:bodyPr spcFirstLastPara="1" wrap="square" lIns="91425" tIns="91425" rIns="91425" bIns="91425" anchor="t" anchorCtr="0">
            <a:noAutofit/>
          </a:bodyPr>
          <a:lstStyle>
            <a:lvl1pPr lvl="0" algn="r">
              <a:buNone/>
              <a:defRPr sz="1200">
                <a:solidFill>
                  <a:srgbClr val="39C0BA"/>
                </a:solidFill>
                <a:latin typeface="Quicksand"/>
                <a:ea typeface="Quicksand"/>
                <a:cs typeface="Quicksand"/>
                <a:sym typeface="Quicksand"/>
              </a:defRPr>
            </a:lvl1pPr>
            <a:lvl2pPr lvl="1" algn="r">
              <a:buNone/>
              <a:defRPr sz="1200">
                <a:solidFill>
                  <a:srgbClr val="39C0BA"/>
                </a:solidFill>
                <a:latin typeface="Quicksand"/>
                <a:ea typeface="Quicksand"/>
                <a:cs typeface="Quicksand"/>
                <a:sym typeface="Quicksand"/>
              </a:defRPr>
            </a:lvl2pPr>
            <a:lvl3pPr lvl="2" algn="r">
              <a:buNone/>
              <a:defRPr sz="1200">
                <a:solidFill>
                  <a:srgbClr val="39C0BA"/>
                </a:solidFill>
                <a:latin typeface="Quicksand"/>
                <a:ea typeface="Quicksand"/>
                <a:cs typeface="Quicksand"/>
                <a:sym typeface="Quicksand"/>
              </a:defRPr>
            </a:lvl3pPr>
            <a:lvl4pPr lvl="3" algn="r">
              <a:buNone/>
              <a:defRPr sz="1200">
                <a:solidFill>
                  <a:srgbClr val="39C0BA"/>
                </a:solidFill>
                <a:latin typeface="Quicksand"/>
                <a:ea typeface="Quicksand"/>
                <a:cs typeface="Quicksand"/>
                <a:sym typeface="Quicksand"/>
              </a:defRPr>
            </a:lvl4pPr>
            <a:lvl5pPr lvl="4" algn="r">
              <a:buNone/>
              <a:defRPr sz="1200">
                <a:solidFill>
                  <a:srgbClr val="39C0BA"/>
                </a:solidFill>
                <a:latin typeface="Quicksand"/>
                <a:ea typeface="Quicksand"/>
                <a:cs typeface="Quicksand"/>
                <a:sym typeface="Quicksand"/>
              </a:defRPr>
            </a:lvl5pPr>
            <a:lvl6pPr lvl="5" algn="r">
              <a:buNone/>
              <a:defRPr sz="1200">
                <a:solidFill>
                  <a:srgbClr val="39C0BA"/>
                </a:solidFill>
                <a:latin typeface="Quicksand"/>
                <a:ea typeface="Quicksand"/>
                <a:cs typeface="Quicksand"/>
                <a:sym typeface="Quicksand"/>
              </a:defRPr>
            </a:lvl6pPr>
            <a:lvl7pPr lvl="6" algn="r">
              <a:buNone/>
              <a:defRPr sz="1200">
                <a:solidFill>
                  <a:srgbClr val="39C0BA"/>
                </a:solidFill>
                <a:latin typeface="Quicksand"/>
                <a:ea typeface="Quicksand"/>
                <a:cs typeface="Quicksand"/>
                <a:sym typeface="Quicksand"/>
              </a:defRPr>
            </a:lvl7pPr>
            <a:lvl8pPr lvl="7" algn="r">
              <a:buNone/>
              <a:defRPr sz="1200">
                <a:solidFill>
                  <a:srgbClr val="39C0BA"/>
                </a:solidFill>
                <a:latin typeface="Quicksand"/>
                <a:ea typeface="Quicksand"/>
                <a:cs typeface="Quicksand"/>
                <a:sym typeface="Quicksand"/>
              </a:defRPr>
            </a:lvl8pPr>
            <a:lvl9pPr lvl="8" algn="r">
              <a:buNone/>
              <a:defRPr sz="1200">
                <a:solidFill>
                  <a:srgbClr val="39C0BA"/>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231800" y="2432805"/>
            <a:ext cx="6680400" cy="1546500"/>
          </a:xfrm>
          <a:prstGeom prst="rect">
            <a:avLst/>
          </a:prstGeom>
        </p:spPr>
        <p:txBody>
          <a:bodyPr spcFirstLastPara="1" wrap="square" lIns="91425" tIns="91425" rIns="91425" bIns="91425" anchor="t" anchorCtr="0">
            <a:noAutofit/>
          </a:bodyPr>
          <a:lstStyle/>
          <a:p>
            <a:pPr lvl="0"/>
            <a:r>
              <a:rPr lang="en-US" sz="4000" b="1" dirty="0">
                <a:solidFill>
                  <a:schemeClr val="bg1"/>
                </a:solidFill>
              </a:rPr>
              <a:t>Supporting Transcript Evaluators: What They Need to Know to Be Successful</a:t>
            </a:r>
            <a:br>
              <a:rPr lang="en-US" sz="4000" dirty="0"/>
            </a:br>
            <a:r>
              <a:rPr lang="en-US" sz="2800" b="1" dirty="0"/>
              <a:t>AACRAO Webinar</a:t>
            </a:r>
            <a:br>
              <a:rPr lang="en-US" sz="2800" b="1" dirty="0"/>
            </a:br>
            <a:r>
              <a:rPr lang="en-US" sz="2800" b="1" dirty="0"/>
              <a:t>June 2024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213965" y="2724344"/>
            <a:ext cx="1452731" cy="1421269"/>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8"/>
          <p:cNvGrpSpPr/>
          <p:nvPr/>
        </p:nvGrpSpPr>
        <p:grpSpPr>
          <a:xfrm>
            <a:off x="641909" y="3075082"/>
            <a:ext cx="596841" cy="626062"/>
            <a:chOff x="2594050" y="1631825"/>
            <a:chExt cx="439625" cy="439625"/>
          </a:xfrm>
        </p:grpSpPr>
        <p:sp>
          <p:nvSpPr>
            <p:cNvPr id="119" name="Google Shape;119;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8"/>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TextBox 2"/>
          <p:cNvSpPr txBox="1"/>
          <p:nvPr/>
        </p:nvSpPr>
        <p:spPr>
          <a:xfrm>
            <a:off x="2024629" y="2578277"/>
            <a:ext cx="6400800" cy="1508105"/>
          </a:xfrm>
          <a:prstGeom prst="rect">
            <a:avLst/>
          </a:prstGeom>
          <a:noFill/>
          <a:ln w="57150">
            <a:solidFill>
              <a:srgbClr val="39C0BA"/>
            </a:solidFill>
            <a:prstDash val="sysDot"/>
          </a:ln>
        </p:spPr>
        <p:txBody>
          <a:bodyPr wrap="square" rtlCol="0">
            <a:spAutoFit/>
          </a:bodyPr>
          <a:lstStyle/>
          <a:p>
            <a:pPr>
              <a:buClr>
                <a:srgbClr val="39C0BA"/>
              </a:buClr>
            </a:pPr>
            <a:r>
              <a:rPr lang="en-US" sz="2800" dirty="0">
                <a:solidFill>
                  <a:schemeClr val="bg1"/>
                </a:solidFill>
                <a:latin typeface="Quicksand"/>
              </a:rPr>
              <a:t>      Read the “back” of the transcript</a:t>
            </a:r>
          </a:p>
          <a:p>
            <a:pPr marL="514350" indent="-514350">
              <a:buClr>
                <a:srgbClr val="39C0BA"/>
              </a:buClr>
              <a:buFont typeface="+mj-lt"/>
              <a:buAutoNum type="arabicPeriod"/>
            </a:pPr>
            <a:endParaRPr lang="en-US" sz="2800" dirty="0">
              <a:solidFill>
                <a:schemeClr val="bg1"/>
              </a:solidFill>
              <a:latin typeface="Quicksand"/>
            </a:endParaRPr>
          </a:p>
          <a:p>
            <a:pPr>
              <a:buClr>
                <a:srgbClr val="39C0BA"/>
              </a:buClr>
            </a:pPr>
            <a:r>
              <a:rPr lang="en-US" sz="2800" dirty="0">
                <a:solidFill>
                  <a:schemeClr val="bg1"/>
                </a:solidFill>
                <a:latin typeface="Quicksand"/>
              </a:rPr>
              <a:t>      Reach out to the school </a:t>
            </a:r>
          </a:p>
          <a:p>
            <a:pPr>
              <a:buClr>
                <a:srgbClr val="39C0BA"/>
              </a:buClr>
            </a:pPr>
            <a:endParaRPr lang="en-US" sz="800" dirty="0">
              <a:solidFill>
                <a:schemeClr val="bg1"/>
              </a:solidFill>
            </a:endParaRPr>
          </a:p>
        </p:txBody>
      </p:sp>
      <p:sp>
        <p:nvSpPr>
          <p:cNvPr id="4" name="TextBox 3"/>
          <p:cNvSpPr txBox="1"/>
          <p:nvPr/>
        </p:nvSpPr>
        <p:spPr>
          <a:xfrm>
            <a:off x="1903227" y="2178167"/>
            <a:ext cx="1935126" cy="400110"/>
          </a:xfrm>
          <a:prstGeom prst="rect">
            <a:avLst/>
          </a:prstGeom>
          <a:noFill/>
        </p:spPr>
        <p:txBody>
          <a:bodyPr wrap="square" rtlCol="0">
            <a:spAutoFit/>
          </a:bodyPr>
          <a:lstStyle/>
          <a:p>
            <a:r>
              <a:rPr lang="en-US" sz="2000" dirty="0">
                <a:solidFill>
                  <a:schemeClr val="bg1"/>
                </a:solidFill>
                <a:latin typeface="MV Boli" panose="02000500030200090000" pitchFamily="2" charset="0"/>
                <a:cs typeface="MV Boli" panose="02000500030200090000" pitchFamily="2" charset="0"/>
              </a:rPr>
              <a:t>helpful hint:</a:t>
            </a:r>
          </a:p>
        </p:txBody>
      </p:sp>
      <p:grpSp>
        <p:nvGrpSpPr>
          <p:cNvPr id="11" name="Google Shape;378;p38"/>
          <p:cNvGrpSpPr/>
          <p:nvPr/>
        </p:nvGrpSpPr>
        <p:grpSpPr>
          <a:xfrm>
            <a:off x="2109693" y="2656954"/>
            <a:ext cx="342882" cy="418128"/>
            <a:chOff x="596350" y="929175"/>
            <a:chExt cx="407950" cy="497475"/>
          </a:xfrm>
        </p:grpSpPr>
        <p:sp>
          <p:nvSpPr>
            <p:cNvPr id="12" name="Google Shape;379;p3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0;p3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1;p3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2;p3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3;p3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4;p3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5;p3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446;p38"/>
          <p:cNvGrpSpPr/>
          <p:nvPr/>
        </p:nvGrpSpPr>
        <p:grpSpPr>
          <a:xfrm>
            <a:off x="2080517" y="3518579"/>
            <a:ext cx="383835" cy="363369"/>
            <a:chOff x="6618700" y="1635475"/>
            <a:chExt cx="456675" cy="432325"/>
          </a:xfrm>
        </p:grpSpPr>
        <p:sp>
          <p:nvSpPr>
            <p:cNvPr id="20" name="Google Shape;447;p38"/>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48;p38"/>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49;p38"/>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0;p38"/>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1;p38"/>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439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72975" y="222338"/>
            <a:ext cx="6767100" cy="709800"/>
          </a:xfrm>
          <a:prstGeom prst="rect">
            <a:avLst/>
          </a:prstGeom>
        </p:spPr>
        <p:txBody>
          <a:bodyPr spcFirstLastPara="1" wrap="square" lIns="91425" tIns="91425" rIns="91425" bIns="91425" anchor="ctr" anchorCtr="0">
            <a:noAutofit/>
          </a:bodyPr>
          <a:lstStyle/>
          <a:p>
            <a:pPr lvl="0" algn="ctr"/>
            <a:r>
              <a:rPr lang="en-US" sz="2000" dirty="0"/>
              <a:t>KNOW COMPONENTS OF A TRANSCRIPT AND HOW TO INTERPRET THEM</a:t>
            </a:r>
            <a:endParaRPr sz="2000"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718" y="1099912"/>
            <a:ext cx="4182853" cy="5452576"/>
          </a:xfrm>
          <a:prstGeom prst="rect">
            <a:avLst/>
          </a:prstGeom>
          <a:solidFill>
            <a:srgbClr val="39C0BA"/>
          </a:solidFill>
          <a:ln w="12700">
            <a:solidFill>
              <a:srgbClr val="39C0BA"/>
            </a:solidFill>
          </a:ln>
        </p:spPr>
      </p:pic>
      <p:sp>
        <p:nvSpPr>
          <p:cNvPr id="8" name="Right Arrow 7"/>
          <p:cNvSpPr/>
          <p:nvPr/>
        </p:nvSpPr>
        <p:spPr>
          <a:xfrm>
            <a:off x="1765005" y="1720205"/>
            <a:ext cx="914400" cy="265814"/>
          </a:xfrm>
          <a:prstGeom prst="righ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765005" y="3300143"/>
            <a:ext cx="914400" cy="265814"/>
          </a:xfrm>
          <a:prstGeom prst="righ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750114" y="5136800"/>
            <a:ext cx="914400" cy="265814"/>
          </a:xfrm>
          <a:prstGeom prst="righ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1746928" y="5621362"/>
            <a:ext cx="914400" cy="265814"/>
          </a:xfrm>
          <a:prstGeom prst="righ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6000307" y="1454391"/>
            <a:ext cx="914400" cy="265814"/>
          </a:xfrm>
          <a:prstGeom prst="righ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5741581" y="1941776"/>
            <a:ext cx="914400" cy="265814"/>
          </a:xfrm>
          <a:prstGeom prst="righ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2856614" y="901531"/>
            <a:ext cx="914400" cy="265814"/>
          </a:xfrm>
          <a:prstGeom prst="rightArrow">
            <a:avLst/>
          </a:prstGeom>
          <a:solidFill>
            <a:srgbClr val="39C0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9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72975" y="222338"/>
            <a:ext cx="6767100" cy="709800"/>
          </a:xfrm>
          <a:prstGeom prst="rect">
            <a:avLst/>
          </a:prstGeom>
        </p:spPr>
        <p:txBody>
          <a:bodyPr spcFirstLastPara="1" wrap="square" lIns="91425" tIns="91425" rIns="91425" bIns="91425" anchor="ctr" anchorCtr="0">
            <a:noAutofit/>
          </a:bodyPr>
          <a:lstStyle/>
          <a:p>
            <a:pPr lvl="0" algn="ctr"/>
            <a:r>
              <a:rPr lang="en-US" sz="2000" dirty="0"/>
              <a:t>KNOW COMPONENTS OF A TRANSCRIPT AND HOW TO INTERPRET THEM</a:t>
            </a:r>
            <a:endParaRPr sz="2000"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a:extLst>
              <a:ext uri="{FF2B5EF4-FFF2-40B4-BE49-F238E27FC236}">
                <a16:creationId xmlns:a16="http://schemas.microsoft.com/office/drawing/2014/main" id="{53683C8B-8993-D9CB-8F7C-280826CEC63A}"/>
              </a:ext>
            </a:extLst>
          </p:cNvPr>
          <p:cNvPicPr>
            <a:picLocks noChangeAspect="1"/>
          </p:cNvPicPr>
          <p:nvPr/>
        </p:nvPicPr>
        <p:blipFill>
          <a:blip r:embed="rId3"/>
          <a:stretch>
            <a:fillRect/>
          </a:stretch>
        </p:blipFill>
        <p:spPr>
          <a:xfrm>
            <a:off x="2296273" y="1010770"/>
            <a:ext cx="4320504" cy="5576542"/>
          </a:xfrm>
          <a:prstGeom prst="rect">
            <a:avLst/>
          </a:prstGeom>
          <a:ln w="28575">
            <a:solidFill>
              <a:srgbClr val="39C0BA"/>
            </a:solidFill>
          </a:ln>
        </p:spPr>
      </p:pic>
    </p:spTree>
    <p:extLst>
      <p:ext uri="{BB962C8B-B14F-4D97-AF65-F5344CB8AC3E}">
        <p14:creationId xmlns:p14="http://schemas.microsoft.com/office/powerpoint/2010/main" val="41663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HOW TO READ </a:t>
            </a:r>
            <a:br>
              <a:rPr lang="en-US" dirty="0"/>
            </a:br>
            <a:r>
              <a:rPr lang="en-US" dirty="0"/>
              <a:t>COURSE DESCRIPTIONS</a:t>
            </a:r>
            <a:endParaRPr dirty="0"/>
          </a:p>
        </p:txBody>
      </p:sp>
      <p:sp>
        <p:nvSpPr>
          <p:cNvPr id="95" name="Google Shape;95;p15"/>
          <p:cNvSpPr txBox="1">
            <a:spLocks noGrp="1"/>
          </p:cNvSpPr>
          <p:nvPr>
            <p:ph type="subTitle" idx="1"/>
          </p:nvPr>
        </p:nvSpPr>
        <p:spPr>
          <a:xfrm>
            <a:off x="1471825" y="1247296"/>
            <a:ext cx="6927900" cy="5536275"/>
          </a:xfrm>
          <a:prstGeom prst="rect">
            <a:avLst/>
          </a:prstGeom>
        </p:spPr>
        <p:txBody>
          <a:bodyPr spcFirstLastPara="1" wrap="square" lIns="91425" tIns="91425" rIns="91425" bIns="91425" anchor="t" anchorCtr="0">
            <a:noAutofit/>
          </a:bodyPr>
          <a:lstStyle/>
          <a:p>
            <a:pPr marL="285750" indent="-285750">
              <a:lnSpc>
                <a:spcPct val="150000"/>
              </a:lnSpc>
              <a:buClr>
                <a:srgbClr val="39C0BA"/>
              </a:buClr>
              <a:buFont typeface="Wingdings" panose="05000000000000000000" pitchFamily="2" charset="2"/>
              <a:buChar char="ü"/>
            </a:pPr>
            <a:r>
              <a:rPr lang="en-US" dirty="0"/>
              <a:t> </a:t>
            </a:r>
            <a:r>
              <a:rPr lang="en-US" b="1" dirty="0"/>
              <a:t>Every course description is different: </a:t>
            </a:r>
          </a:p>
          <a:p>
            <a:pPr marL="742950" lvl="1" indent="-285750">
              <a:lnSpc>
                <a:spcPct val="150000"/>
              </a:lnSpc>
              <a:buClr>
                <a:srgbClr val="39C0BA"/>
              </a:buClr>
              <a:buFont typeface="Arial" panose="020B0604020202020204" pitchFamily="34" charset="0"/>
              <a:buChar char="•"/>
            </a:pPr>
            <a:r>
              <a:rPr lang="en-US" dirty="0"/>
              <a:t>Length</a:t>
            </a:r>
          </a:p>
          <a:p>
            <a:pPr marL="742950" lvl="1" indent="-285750">
              <a:lnSpc>
                <a:spcPct val="150000"/>
              </a:lnSpc>
              <a:buClr>
                <a:srgbClr val="39C0BA"/>
              </a:buClr>
              <a:buFont typeface="Arial" panose="020B0604020202020204" pitchFamily="34" charset="0"/>
              <a:buChar char="•"/>
            </a:pPr>
            <a:r>
              <a:rPr lang="en-US" dirty="0"/>
              <a:t>Content</a:t>
            </a:r>
          </a:p>
          <a:p>
            <a:pPr marL="742950" lvl="1" indent="-285750">
              <a:lnSpc>
                <a:spcPct val="150000"/>
              </a:lnSpc>
              <a:buClr>
                <a:srgbClr val="39C0BA"/>
              </a:buClr>
              <a:buFont typeface="Arial" panose="020B0604020202020204" pitchFamily="34" charset="0"/>
              <a:buChar char="•"/>
            </a:pPr>
            <a:r>
              <a:rPr lang="en-US" dirty="0"/>
              <a:t>Details</a:t>
            </a:r>
          </a:p>
          <a:p>
            <a:pPr marL="457200" lvl="1" indent="0">
              <a:lnSpc>
                <a:spcPct val="150000"/>
              </a:lnSpc>
              <a:buClr>
                <a:srgbClr val="39C0BA"/>
              </a:buClr>
            </a:pPr>
            <a:endParaRPr lang="en-US" dirty="0"/>
          </a:p>
          <a:p>
            <a:pPr marL="285750" indent="-285750">
              <a:lnSpc>
                <a:spcPct val="150000"/>
              </a:lnSpc>
              <a:buClr>
                <a:srgbClr val="39C0BA"/>
              </a:buClr>
              <a:buFont typeface="Wingdings" panose="05000000000000000000" pitchFamily="2" charset="2"/>
              <a:buChar char="ü"/>
            </a:pPr>
            <a:r>
              <a:rPr lang="en-US" dirty="0"/>
              <a:t> </a:t>
            </a:r>
            <a:r>
              <a:rPr lang="en-US" b="1" dirty="0"/>
              <a:t>What does your institution want in a course description?</a:t>
            </a:r>
          </a:p>
          <a:p>
            <a:pPr marL="0" indent="0">
              <a:lnSpc>
                <a:spcPct val="150000"/>
              </a:lnSpc>
              <a:buClr>
                <a:srgbClr val="39C0BA"/>
              </a:buClr>
            </a:pPr>
            <a:endParaRPr lang="en-US" dirty="0"/>
          </a:p>
          <a:p>
            <a:pPr marL="285750" indent="-285750">
              <a:lnSpc>
                <a:spcPct val="150000"/>
              </a:lnSpc>
              <a:buClr>
                <a:srgbClr val="39C0BA"/>
              </a:buClr>
              <a:buFont typeface="Wingdings" panose="05000000000000000000" pitchFamily="2" charset="2"/>
              <a:buChar char="ü"/>
            </a:pPr>
            <a:r>
              <a:rPr lang="en-US" dirty="0"/>
              <a:t> </a:t>
            </a:r>
            <a:r>
              <a:rPr lang="en-US" b="1" dirty="0"/>
              <a:t>Know policies that drive what you are looking for:</a:t>
            </a:r>
          </a:p>
          <a:p>
            <a:pPr marL="742950" lvl="1" indent="-285750">
              <a:lnSpc>
                <a:spcPct val="150000"/>
              </a:lnSpc>
              <a:buClr>
                <a:srgbClr val="39C0BA"/>
              </a:buClr>
              <a:buFont typeface="Arial" panose="020B0604020202020204" pitchFamily="34" charset="0"/>
              <a:buChar char="•"/>
            </a:pPr>
            <a:r>
              <a:rPr lang="en-US" dirty="0"/>
              <a:t>Key topics</a:t>
            </a:r>
          </a:p>
          <a:p>
            <a:pPr marL="742950" lvl="1" indent="-285750">
              <a:lnSpc>
                <a:spcPct val="150000"/>
              </a:lnSpc>
              <a:buClr>
                <a:srgbClr val="39C0BA"/>
              </a:buClr>
              <a:buFont typeface="Arial" panose="020B0604020202020204" pitchFamily="34" charset="0"/>
              <a:buChar char="•"/>
            </a:pPr>
            <a:r>
              <a:rPr lang="en-US" dirty="0"/>
              <a:t>Content match</a:t>
            </a:r>
          </a:p>
          <a:p>
            <a:pPr marL="742950" lvl="1" indent="-285750">
              <a:lnSpc>
                <a:spcPct val="150000"/>
              </a:lnSpc>
              <a:buClr>
                <a:srgbClr val="39C0BA"/>
              </a:buClr>
              <a:buFont typeface="Arial" panose="020B0604020202020204" pitchFamily="34" charset="0"/>
              <a:buChar char="•"/>
            </a:pPr>
            <a:r>
              <a:rPr lang="en-US" dirty="0"/>
              <a:t>Level</a:t>
            </a:r>
          </a:p>
          <a:p>
            <a:pPr marL="742950" lvl="1" indent="-285750">
              <a:lnSpc>
                <a:spcPct val="150000"/>
              </a:lnSpc>
              <a:buClr>
                <a:srgbClr val="39C0BA"/>
              </a:buClr>
              <a:buFont typeface="Arial" panose="020B0604020202020204" pitchFamily="34" charset="0"/>
              <a:buChar char="•"/>
            </a:pPr>
            <a:r>
              <a:rPr lang="en-US" dirty="0"/>
              <a:t>Pre-requisites </a:t>
            </a:r>
          </a:p>
          <a:p>
            <a:pPr marL="742950" lvl="1" indent="-285750">
              <a:lnSpc>
                <a:spcPct val="150000"/>
              </a:lnSpc>
              <a:buClr>
                <a:srgbClr val="39C0BA"/>
              </a:buClr>
              <a:buFont typeface="Arial" panose="020B0604020202020204" pitchFamily="34" charset="0"/>
              <a:buChar char="•"/>
            </a:pPr>
            <a:r>
              <a:rPr lang="en-US" dirty="0"/>
              <a:t>Total hours </a:t>
            </a:r>
          </a:p>
          <a:p>
            <a:pPr marL="0" lvl="0" indent="0" algn="l" rtl="0">
              <a:lnSpc>
                <a:spcPct val="150000"/>
              </a:lnSpc>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3</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24206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HOW TO READ </a:t>
            </a:r>
            <a:br>
              <a:rPr lang="en-US" dirty="0"/>
            </a:br>
            <a:r>
              <a:rPr lang="en-US" dirty="0"/>
              <a:t>COURSE DESCRIPTIONS</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3</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3" name="TextBox 2"/>
          <p:cNvSpPr txBox="1"/>
          <p:nvPr/>
        </p:nvSpPr>
        <p:spPr>
          <a:xfrm>
            <a:off x="2221895" y="1470057"/>
            <a:ext cx="5146467" cy="1200329"/>
          </a:xfrm>
          <a:prstGeom prst="rect">
            <a:avLst/>
          </a:prstGeom>
          <a:solidFill>
            <a:schemeClr val="bg1">
              <a:lumMod val="85000"/>
            </a:schemeClr>
          </a:solidFill>
          <a:ln w="28575">
            <a:solidFill>
              <a:srgbClr val="39C0BA"/>
            </a:solidFill>
          </a:ln>
        </p:spPr>
        <p:txBody>
          <a:bodyPr wrap="square" rtlCol="0">
            <a:spAutoFit/>
          </a:bodyPr>
          <a:lstStyle/>
          <a:p>
            <a:r>
              <a:rPr lang="en-US" sz="1800" b="1" dirty="0"/>
              <a:t>GOVT 111: 3 </a:t>
            </a:r>
            <a:r>
              <a:rPr lang="en-US" sz="1800" b="1" dirty="0" err="1"/>
              <a:t>s.h</a:t>
            </a:r>
            <a:r>
              <a:rPr lang="en-US" sz="1800" b="1" dirty="0"/>
              <a:t>.</a:t>
            </a:r>
          </a:p>
          <a:p>
            <a:r>
              <a:rPr lang="en-US" sz="1800" b="1" dirty="0"/>
              <a:t>Introduction to American Government (G3)</a:t>
            </a:r>
          </a:p>
          <a:p>
            <a:r>
              <a:rPr lang="en-US" sz="1800" dirty="0"/>
              <a:t>Introduction to the major tenets of the American political system. Offered fall, spring.</a:t>
            </a:r>
          </a:p>
        </p:txBody>
      </p:sp>
      <p:sp>
        <p:nvSpPr>
          <p:cNvPr id="8" name="TextBox 7"/>
          <p:cNvSpPr txBox="1"/>
          <p:nvPr/>
        </p:nvSpPr>
        <p:spPr>
          <a:xfrm>
            <a:off x="2221895" y="3354716"/>
            <a:ext cx="5146467" cy="3293209"/>
          </a:xfrm>
          <a:prstGeom prst="rect">
            <a:avLst/>
          </a:prstGeom>
          <a:solidFill>
            <a:schemeClr val="bg1">
              <a:lumMod val="85000"/>
            </a:schemeClr>
          </a:solidFill>
          <a:ln w="28575">
            <a:solidFill>
              <a:srgbClr val="39C0BA"/>
            </a:solidFill>
          </a:ln>
        </p:spPr>
        <p:txBody>
          <a:bodyPr wrap="square" rtlCol="0">
            <a:spAutoFit/>
          </a:bodyPr>
          <a:lstStyle/>
          <a:p>
            <a:r>
              <a:rPr lang="en-US" sz="1600" b="1" dirty="0"/>
              <a:t>GVPT 170 American Government (3)</a:t>
            </a:r>
          </a:p>
          <a:p>
            <a:r>
              <a:rPr lang="en-US" sz="1600" dirty="0"/>
              <a:t>A comprehensive study of government in the United States, including the basic principles of American government and political culture. The aim is to explain the vertical and horizontal structure of the American government and the roles of the three federal branches, bureaucracies, and the state governments; describe the development of the American political system and its impact on the political landscape; and explain the processes of the electoral system, political parties, and interest groups to persuade and influence. Institutions, processes, and public policies are examined from a cross-cultural perspective.</a:t>
            </a:r>
          </a:p>
        </p:txBody>
      </p:sp>
      <p:sp>
        <p:nvSpPr>
          <p:cNvPr id="4" name="TextBox 3"/>
          <p:cNvSpPr txBox="1"/>
          <p:nvPr/>
        </p:nvSpPr>
        <p:spPr>
          <a:xfrm>
            <a:off x="4359349" y="2860158"/>
            <a:ext cx="691116" cy="308344"/>
          </a:xfrm>
          <a:prstGeom prst="rect">
            <a:avLst/>
          </a:prstGeom>
          <a:noFill/>
        </p:spPr>
        <p:txBody>
          <a:bodyPr wrap="square" rtlCol="0">
            <a:spAutoFit/>
          </a:bodyPr>
          <a:lstStyle/>
          <a:p>
            <a:pPr algn="ctr"/>
            <a:r>
              <a:rPr lang="en-US" b="1">
                <a:solidFill>
                  <a:schemeClr val="bg1"/>
                </a:solidFill>
              </a:rPr>
              <a:t>vs</a:t>
            </a:r>
            <a:endParaRPr lang="en-US" dirty="0"/>
          </a:p>
        </p:txBody>
      </p:sp>
    </p:spTree>
    <p:extLst>
      <p:ext uri="{BB962C8B-B14F-4D97-AF65-F5344CB8AC3E}">
        <p14:creationId xmlns:p14="http://schemas.microsoft.com/office/powerpoint/2010/main" val="366468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3</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016" y="1493610"/>
            <a:ext cx="3715268" cy="4944165"/>
          </a:xfrm>
          <a:prstGeom prst="rect">
            <a:avLst/>
          </a:prstGeom>
          <a:ln w="25400" cmpd="sng">
            <a:solidFill>
              <a:srgbClr val="39C0BA"/>
            </a:solidFill>
          </a:ln>
        </p:spPr>
      </p:pic>
      <p:sp>
        <p:nvSpPr>
          <p:cNvPr id="5" name="Oval 4"/>
          <p:cNvSpPr/>
          <p:nvPr/>
        </p:nvSpPr>
        <p:spPr>
          <a:xfrm>
            <a:off x="4295245" y="3039900"/>
            <a:ext cx="2626550" cy="3009014"/>
          </a:xfrm>
          <a:prstGeom prst="ellipse">
            <a:avLst/>
          </a:prstGeom>
          <a:noFill/>
          <a:ln w="76200">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59366" y="255136"/>
            <a:ext cx="1516566" cy="738664"/>
          </a:xfrm>
          <a:prstGeom prst="rect">
            <a:avLst/>
          </a:prstGeom>
          <a:noFill/>
          <a:ln>
            <a:solidFill>
              <a:srgbClr val="2E3037"/>
            </a:solidFill>
          </a:ln>
        </p:spPr>
        <p:txBody>
          <a:bodyPr wrap="square" rtlCol="0">
            <a:spAutoFit/>
          </a:bodyPr>
          <a:lstStyle/>
          <a:p>
            <a:r>
              <a:rPr lang="en-US" dirty="0">
                <a:solidFill>
                  <a:schemeClr val="bg1"/>
                </a:solidFill>
                <a:latin typeface="MV Boli" panose="02000500030200090000" pitchFamily="2" charset="0"/>
                <a:cs typeface="MV Boli" panose="02000500030200090000" pitchFamily="2" charset="0"/>
              </a:rPr>
              <a:t>helpful hint:</a:t>
            </a:r>
          </a:p>
          <a:p>
            <a:endParaRPr lang="en-US" dirty="0">
              <a:solidFill>
                <a:schemeClr val="bg1"/>
              </a:solidFill>
              <a:latin typeface="MV Boli" panose="02000500030200090000" pitchFamily="2" charset="0"/>
              <a:cs typeface="MV Boli" panose="02000500030200090000" pitchFamily="2" charset="0"/>
            </a:endParaRPr>
          </a:p>
          <a:p>
            <a:endParaRPr lang="en-US" dirty="0"/>
          </a:p>
        </p:txBody>
      </p:sp>
      <p:sp>
        <p:nvSpPr>
          <p:cNvPr id="8" name="TextBox 7"/>
          <p:cNvSpPr txBox="1"/>
          <p:nvPr/>
        </p:nvSpPr>
        <p:spPr>
          <a:xfrm>
            <a:off x="1198741" y="533622"/>
            <a:ext cx="4611044" cy="369332"/>
          </a:xfrm>
          <a:prstGeom prst="rect">
            <a:avLst/>
          </a:prstGeom>
          <a:noFill/>
          <a:ln w="57150">
            <a:solidFill>
              <a:srgbClr val="39C0BA"/>
            </a:solidFill>
            <a:prstDash val="sysDot"/>
          </a:ln>
        </p:spPr>
        <p:txBody>
          <a:bodyPr wrap="square" rtlCol="0">
            <a:spAutoFit/>
          </a:bodyPr>
          <a:lstStyle/>
          <a:p>
            <a:r>
              <a:rPr lang="en-US" sz="1800" dirty="0">
                <a:solidFill>
                  <a:schemeClr val="bg1"/>
                </a:solidFill>
                <a:latin typeface="Quicksand"/>
                <a:cs typeface="MV Boli" panose="02000500030200090000" pitchFamily="2" charset="0"/>
              </a:rPr>
              <a:t>Use the institution’s catalog as a resource</a:t>
            </a:r>
          </a:p>
        </p:txBody>
      </p:sp>
      <p:sp>
        <p:nvSpPr>
          <p:cNvPr id="9" name="Google Shape;115;p18"/>
          <p:cNvSpPr/>
          <p:nvPr/>
        </p:nvSpPr>
        <p:spPr>
          <a:xfrm>
            <a:off x="213965" y="2724344"/>
            <a:ext cx="1452731" cy="1421269"/>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18;p18"/>
          <p:cNvGrpSpPr/>
          <p:nvPr/>
        </p:nvGrpSpPr>
        <p:grpSpPr>
          <a:xfrm>
            <a:off x="641909" y="3075082"/>
            <a:ext cx="596841" cy="626062"/>
            <a:chOff x="2594050" y="1631825"/>
            <a:chExt cx="439625" cy="439625"/>
          </a:xfrm>
        </p:grpSpPr>
        <p:sp>
          <p:nvSpPr>
            <p:cNvPr id="11" name="Google Shape;119;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0;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1;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p1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909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YOUR INSTITUTION &amp; POLICIES GUIDING ARTICULATION</a:t>
            </a:r>
            <a:endParaRPr dirty="0"/>
          </a:p>
        </p:txBody>
      </p:sp>
      <p:sp>
        <p:nvSpPr>
          <p:cNvPr id="95" name="Google Shape;95;p15"/>
          <p:cNvSpPr txBox="1">
            <a:spLocks noGrp="1"/>
          </p:cNvSpPr>
          <p:nvPr>
            <p:ph type="subTitle" idx="1"/>
          </p:nvPr>
        </p:nvSpPr>
        <p:spPr>
          <a:xfrm>
            <a:off x="1471825" y="1321800"/>
            <a:ext cx="6927900" cy="5536275"/>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pPr>
            <a:r>
              <a:rPr lang="en-US" i="1" dirty="0"/>
              <a:t>What to know…</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The evaluator role within the institution</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The curriculum</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Components of the degree</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General education structure</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Institutional policies regarding transfer credit </a:t>
            </a:r>
          </a:p>
          <a:p>
            <a:pPr marL="457200" lvl="1" indent="0">
              <a:lnSpc>
                <a:spcPct val="150000"/>
              </a:lnSpc>
              <a:buClr>
                <a:srgbClr val="39C0BA"/>
              </a:buClr>
            </a:pPr>
            <a:endParaRPr lang="en-US" sz="1600"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4</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Left Arrow 1"/>
          <p:cNvSpPr/>
          <p:nvPr/>
        </p:nvSpPr>
        <p:spPr>
          <a:xfrm>
            <a:off x="6463559" y="4203527"/>
            <a:ext cx="893135" cy="279264"/>
          </a:xfrm>
          <a:prstGeom prst="leftArrow">
            <a:avLst/>
          </a:prstGeom>
          <a:solidFill>
            <a:srgbClr val="39C0BA"/>
          </a:solidFill>
          <a:ln>
            <a:solidFill>
              <a:srgbClr val="39C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70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YOUR INSTITUTION &amp; POLICIES GUIDING ARTICULATION</a:t>
            </a:r>
            <a:endParaRPr dirty="0"/>
          </a:p>
        </p:txBody>
      </p:sp>
      <p:sp>
        <p:nvSpPr>
          <p:cNvPr id="95" name="Google Shape;95;p15"/>
          <p:cNvSpPr txBox="1">
            <a:spLocks noGrp="1"/>
          </p:cNvSpPr>
          <p:nvPr>
            <p:ph type="subTitle" idx="1"/>
          </p:nvPr>
        </p:nvSpPr>
        <p:spPr>
          <a:xfrm>
            <a:off x="1471825" y="1321800"/>
            <a:ext cx="6927900" cy="553627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39C0BA"/>
              </a:buClr>
            </a:pPr>
            <a:r>
              <a:rPr lang="en-US" dirty="0"/>
              <a:t>Institutional policies regarding transfer credit</a:t>
            </a:r>
          </a:p>
          <a:p>
            <a:pPr marL="742950" lvl="1" indent="-285750">
              <a:lnSpc>
                <a:spcPct val="150000"/>
              </a:lnSpc>
              <a:buClr>
                <a:srgbClr val="39C0BA"/>
              </a:buClr>
              <a:buFont typeface="Wingdings" panose="05000000000000000000" pitchFamily="2" charset="2"/>
              <a:buChar char="ü"/>
            </a:pPr>
            <a:r>
              <a:rPr lang="en-US" dirty="0"/>
              <a:t>Accreditation</a:t>
            </a:r>
          </a:p>
          <a:p>
            <a:pPr marL="742950" lvl="1" indent="-285750">
              <a:lnSpc>
                <a:spcPct val="150000"/>
              </a:lnSpc>
              <a:buClr>
                <a:srgbClr val="39C0BA"/>
              </a:buClr>
              <a:buFont typeface="Wingdings" panose="05000000000000000000" pitchFamily="2" charset="2"/>
              <a:buChar char="ü"/>
            </a:pPr>
            <a:r>
              <a:rPr lang="en-US" dirty="0"/>
              <a:t>What equals a match?</a:t>
            </a:r>
          </a:p>
          <a:p>
            <a:pPr marL="742950" lvl="1" indent="-285750">
              <a:lnSpc>
                <a:spcPct val="150000"/>
              </a:lnSpc>
              <a:buClr>
                <a:srgbClr val="39C0BA"/>
              </a:buClr>
              <a:buFont typeface="Wingdings" panose="05000000000000000000" pitchFamily="2" charset="2"/>
              <a:buChar char="ü"/>
            </a:pPr>
            <a:r>
              <a:rPr lang="en-US" dirty="0"/>
              <a:t>Who decides equivalency?</a:t>
            </a:r>
          </a:p>
          <a:p>
            <a:pPr marL="742950" lvl="1" indent="-285750">
              <a:lnSpc>
                <a:spcPct val="150000"/>
              </a:lnSpc>
              <a:buClr>
                <a:srgbClr val="39C0BA"/>
              </a:buClr>
              <a:buFont typeface="Wingdings" panose="05000000000000000000" pitchFamily="2" charset="2"/>
              <a:buChar char="ü"/>
            </a:pPr>
            <a:r>
              <a:rPr lang="en-US" dirty="0"/>
              <a:t>What does the decision process look like?</a:t>
            </a:r>
          </a:p>
          <a:p>
            <a:pPr marL="742950" lvl="1" indent="-285750">
              <a:lnSpc>
                <a:spcPct val="150000"/>
              </a:lnSpc>
              <a:buClr>
                <a:srgbClr val="39C0BA"/>
              </a:buClr>
              <a:buFont typeface="Wingdings" panose="05000000000000000000" pitchFamily="2" charset="2"/>
              <a:buChar char="ü"/>
            </a:pPr>
            <a:r>
              <a:rPr lang="en-US" dirty="0"/>
              <a:t>When is the official evaluation completed?</a:t>
            </a:r>
          </a:p>
          <a:p>
            <a:pPr marL="742950" lvl="1" indent="-285750">
              <a:lnSpc>
                <a:spcPct val="150000"/>
              </a:lnSpc>
              <a:buClr>
                <a:srgbClr val="39C0BA"/>
              </a:buClr>
              <a:buFont typeface="Wingdings" panose="05000000000000000000" pitchFamily="2" charset="2"/>
              <a:buChar char="ü"/>
            </a:pPr>
            <a:r>
              <a:rPr lang="en-US" dirty="0"/>
              <a:t>What is the process for informing the student?</a:t>
            </a:r>
          </a:p>
          <a:p>
            <a:pPr marL="742950" lvl="1" indent="-285750">
              <a:lnSpc>
                <a:spcPct val="150000"/>
              </a:lnSpc>
              <a:buClr>
                <a:srgbClr val="39C0BA"/>
              </a:buClr>
              <a:buFont typeface="Wingdings" panose="05000000000000000000" pitchFamily="2" charset="2"/>
              <a:buChar char="ü"/>
            </a:pPr>
            <a:r>
              <a:rPr lang="en-US" dirty="0"/>
              <a:t>Transfer credit limit</a:t>
            </a:r>
          </a:p>
          <a:p>
            <a:pPr marL="742950" lvl="1" indent="-285750">
              <a:lnSpc>
                <a:spcPct val="150000"/>
              </a:lnSpc>
              <a:buClr>
                <a:srgbClr val="39C0BA"/>
              </a:buClr>
              <a:buFont typeface="Wingdings" panose="05000000000000000000" pitchFamily="2" charset="2"/>
              <a:buChar char="ü"/>
            </a:pPr>
            <a:r>
              <a:rPr lang="en-US" dirty="0"/>
              <a:t>Transfer credit limit into the major</a:t>
            </a:r>
          </a:p>
          <a:p>
            <a:pPr marL="742950" lvl="1" indent="-285750">
              <a:lnSpc>
                <a:spcPct val="150000"/>
              </a:lnSpc>
              <a:buClr>
                <a:srgbClr val="39C0BA"/>
              </a:buClr>
              <a:buFont typeface="Wingdings" panose="05000000000000000000" pitchFamily="2" charset="2"/>
              <a:buChar char="ü"/>
            </a:pPr>
            <a:r>
              <a:rPr lang="en-US" dirty="0"/>
              <a:t>Transfer credit limit into general education</a:t>
            </a:r>
          </a:p>
          <a:p>
            <a:pPr marL="742950" lvl="1" indent="-285750">
              <a:lnSpc>
                <a:spcPct val="150000"/>
              </a:lnSpc>
              <a:buClr>
                <a:srgbClr val="39C0BA"/>
              </a:buClr>
              <a:buFont typeface="Wingdings" panose="05000000000000000000" pitchFamily="2" charset="2"/>
              <a:buChar char="ü"/>
            </a:pPr>
            <a:r>
              <a:rPr lang="en-US" dirty="0"/>
              <a:t>Residency credit requirements</a:t>
            </a:r>
          </a:p>
          <a:p>
            <a:pPr marL="742950" lvl="1" indent="-285750">
              <a:lnSpc>
                <a:spcPct val="150000"/>
              </a:lnSpc>
              <a:buClr>
                <a:srgbClr val="39C0BA"/>
              </a:buClr>
              <a:buFont typeface="Wingdings" panose="05000000000000000000" pitchFamily="2" charset="2"/>
              <a:buChar char="ü"/>
            </a:pPr>
            <a:r>
              <a:rPr lang="en-US" dirty="0"/>
              <a:t>Are these policies and procedures benefiting the student?</a:t>
            </a:r>
          </a:p>
          <a:p>
            <a:pPr marL="457200" lvl="1" indent="0">
              <a:lnSpc>
                <a:spcPct val="150000"/>
              </a:lnSpc>
              <a:buClr>
                <a:srgbClr val="39C0BA"/>
              </a:buClr>
            </a:pPr>
            <a:endParaRPr lang="en-US" sz="1600"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4</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33024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213965" y="2724344"/>
            <a:ext cx="1452731" cy="1421269"/>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8"/>
          <p:cNvGrpSpPr/>
          <p:nvPr/>
        </p:nvGrpSpPr>
        <p:grpSpPr>
          <a:xfrm>
            <a:off x="641909" y="3075082"/>
            <a:ext cx="596841" cy="626062"/>
            <a:chOff x="2594050" y="1631825"/>
            <a:chExt cx="439625" cy="439625"/>
          </a:xfrm>
        </p:grpSpPr>
        <p:sp>
          <p:nvSpPr>
            <p:cNvPr id="119" name="Google Shape;119;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8"/>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3" name="TextBox 2"/>
          <p:cNvSpPr txBox="1"/>
          <p:nvPr/>
        </p:nvSpPr>
        <p:spPr>
          <a:xfrm>
            <a:off x="2024629" y="2578277"/>
            <a:ext cx="6400800" cy="3231654"/>
          </a:xfrm>
          <a:prstGeom prst="rect">
            <a:avLst/>
          </a:prstGeom>
          <a:noFill/>
          <a:ln w="57150">
            <a:solidFill>
              <a:srgbClr val="39C0BA"/>
            </a:solidFill>
            <a:prstDash val="sysDot"/>
          </a:ln>
        </p:spPr>
        <p:txBody>
          <a:bodyPr wrap="square" rtlCol="0">
            <a:spAutoFit/>
          </a:bodyPr>
          <a:lstStyle/>
          <a:p>
            <a:r>
              <a:rPr lang="en-US" sz="2800" i="1" dirty="0">
                <a:solidFill>
                  <a:schemeClr val="bg1"/>
                </a:solidFill>
                <a:latin typeface="Quicksand"/>
              </a:rPr>
              <a:t>It might be time to update…</a:t>
            </a:r>
          </a:p>
          <a:p>
            <a:endParaRPr lang="en-US" sz="2800" dirty="0">
              <a:solidFill>
                <a:schemeClr val="bg1"/>
              </a:solidFill>
              <a:latin typeface="Quicksand"/>
            </a:endParaRPr>
          </a:p>
          <a:p>
            <a:pPr>
              <a:buClr>
                <a:srgbClr val="39C0BA"/>
              </a:buClr>
            </a:pPr>
            <a:r>
              <a:rPr lang="en-US" sz="2800" dirty="0">
                <a:solidFill>
                  <a:srgbClr val="39C0BA"/>
                </a:solidFill>
                <a:latin typeface="Quicksand"/>
              </a:rPr>
              <a:t>	Policies</a:t>
            </a:r>
            <a:r>
              <a:rPr lang="en-US" sz="2800" dirty="0">
                <a:solidFill>
                  <a:schemeClr val="bg1"/>
                </a:solidFill>
                <a:latin typeface="Quicksand"/>
              </a:rPr>
              <a:t> set and guide your		institution’s rules and regulations</a:t>
            </a:r>
          </a:p>
          <a:p>
            <a:endParaRPr lang="en-US" sz="2800" dirty="0">
              <a:solidFill>
                <a:schemeClr val="bg1"/>
              </a:solidFill>
              <a:latin typeface="Quicksand"/>
            </a:endParaRPr>
          </a:p>
          <a:p>
            <a:pPr>
              <a:buClr>
                <a:srgbClr val="39C0BA"/>
              </a:buClr>
            </a:pPr>
            <a:r>
              <a:rPr lang="en-US" sz="2800" dirty="0">
                <a:solidFill>
                  <a:srgbClr val="39C0BA"/>
                </a:solidFill>
                <a:latin typeface="Quicksand"/>
              </a:rPr>
              <a:t>	Procedures</a:t>
            </a:r>
            <a:r>
              <a:rPr lang="en-US" sz="2800" dirty="0">
                <a:solidFill>
                  <a:schemeClr val="bg1"/>
                </a:solidFill>
                <a:latin typeface="Quicksand"/>
              </a:rPr>
              <a:t> are the mechanisms	to support (and enforce) policy </a:t>
            </a:r>
          </a:p>
          <a:p>
            <a:pPr>
              <a:buClr>
                <a:srgbClr val="39C0BA"/>
              </a:buClr>
            </a:pPr>
            <a:endParaRPr lang="en-US" sz="800" dirty="0">
              <a:solidFill>
                <a:schemeClr val="bg1"/>
              </a:solidFill>
            </a:endParaRPr>
          </a:p>
        </p:txBody>
      </p:sp>
      <p:sp>
        <p:nvSpPr>
          <p:cNvPr id="4" name="TextBox 3"/>
          <p:cNvSpPr txBox="1"/>
          <p:nvPr/>
        </p:nvSpPr>
        <p:spPr>
          <a:xfrm>
            <a:off x="1903227" y="2178167"/>
            <a:ext cx="1935126" cy="400110"/>
          </a:xfrm>
          <a:prstGeom prst="rect">
            <a:avLst/>
          </a:prstGeom>
          <a:noFill/>
        </p:spPr>
        <p:txBody>
          <a:bodyPr wrap="square" rtlCol="0">
            <a:spAutoFit/>
          </a:bodyPr>
          <a:lstStyle/>
          <a:p>
            <a:r>
              <a:rPr lang="en-US" sz="2000" dirty="0">
                <a:solidFill>
                  <a:schemeClr val="bg1"/>
                </a:solidFill>
                <a:latin typeface="MV Boli" panose="02000500030200090000" pitchFamily="2" charset="0"/>
                <a:cs typeface="MV Boli" panose="02000500030200090000" pitchFamily="2" charset="0"/>
              </a:rPr>
              <a:t>helpful hint:</a:t>
            </a:r>
          </a:p>
        </p:txBody>
      </p:sp>
      <p:grpSp>
        <p:nvGrpSpPr>
          <p:cNvPr id="11" name="Google Shape;343;p38"/>
          <p:cNvGrpSpPr/>
          <p:nvPr/>
        </p:nvGrpSpPr>
        <p:grpSpPr>
          <a:xfrm>
            <a:off x="2388200" y="3477497"/>
            <a:ext cx="342903" cy="447293"/>
            <a:chOff x="590250" y="244200"/>
            <a:chExt cx="407975" cy="532175"/>
          </a:xfrm>
        </p:grpSpPr>
        <p:sp>
          <p:nvSpPr>
            <p:cNvPr id="12" name="Google Shape;344;p3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5;p3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p3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7;p3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8;p3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9;p3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50;p3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51;p3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52;p3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53;p3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54;p3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55;p3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56;p3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57;p3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343;p38"/>
          <p:cNvGrpSpPr/>
          <p:nvPr/>
        </p:nvGrpSpPr>
        <p:grpSpPr>
          <a:xfrm>
            <a:off x="2388200" y="4808671"/>
            <a:ext cx="342903" cy="447293"/>
            <a:chOff x="590250" y="244200"/>
            <a:chExt cx="407975" cy="532175"/>
          </a:xfrm>
        </p:grpSpPr>
        <p:sp>
          <p:nvSpPr>
            <p:cNvPr id="27" name="Google Shape;344;p3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p3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6;p3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p3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8;p3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9;p3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0;p3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1;p3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2;p3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3;p3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4;p3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5;p3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6;p3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7;p3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2302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HOW TO USE TECHNOLOGY</a:t>
            </a:r>
            <a:endParaRPr dirty="0"/>
          </a:p>
        </p:txBody>
      </p:sp>
      <p:sp>
        <p:nvSpPr>
          <p:cNvPr id="95" name="Google Shape;95;p15"/>
          <p:cNvSpPr txBox="1">
            <a:spLocks noGrp="1"/>
          </p:cNvSpPr>
          <p:nvPr>
            <p:ph type="subTitle" idx="1"/>
          </p:nvPr>
        </p:nvSpPr>
        <p:spPr>
          <a:xfrm>
            <a:off x="1471825" y="1321800"/>
            <a:ext cx="6927900" cy="553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Technology is your transfer articulation friend!</a:t>
            </a:r>
          </a:p>
          <a:p>
            <a:pPr marL="0" lvl="0" indent="0" algn="l" rtl="0">
              <a:spcBef>
                <a:spcPts val="0"/>
              </a:spcBef>
              <a:spcAft>
                <a:spcPts val="0"/>
              </a:spcAft>
              <a:buNone/>
            </a:pPr>
            <a:endParaRPr lang="en-US" dirty="0"/>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Get solid training on the articulation database</a:t>
            </a:r>
          </a:p>
          <a:p>
            <a:pPr marL="285750" indent="-285750">
              <a:lnSpc>
                <a:spcPct val="200000"/>
              </a:lnSpc>
              <a:buClr>
                <a:srgbClr val="39C0BA"/>
              </a:buClr>
              <a:buFont typeface="Wingdings" panose="05000000000000000000" pitchFamily="2" charset="2"/>
              <a:buChar char="ü"/>
            </a:pPr>
            <a:r>
              <a:rPr lang="en-US" dirty="0"/>
              <a:t>Make your articulation database student facing</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Know the capabilities of your SIS</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Explore software that will help with maintaining a database</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Explore software that will help with procedure</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Catalog searches</a:t>
            </a:r>
          </a:p>
          <a:p>
            <a:pPr marL="0" lvl="0" indent="0" algn="l" rtl="0">
              <a:spcBef>
                <a:spcPts val="0"/>
              </a:spcBef>
              <a:spcAft>
                <a:spcPts val="0"/>
              </a:spcAft>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5</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426382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ctrTitle" idx="4294967295"/>
          </p:nvPr>
        </p:nvSpPr>
        <p:spPr>
          <a:xfrm>
            <a:off x="2002275" y="1679850"/>
            <a:ext cx="6671400" cy="15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b="1" dirty="0">
                <a:solidFill>
                  <a:srgbClr val="2E3037"/>
                </a:solidFill>
              </a:rPr>
              <a:t>Hello!</a:t>
            </a:r>
            <a:endParaRPr sz="2200" b="1" dirty="0">
              <a:solidFill>
                <a:srgbClr val="2E3037"/>
              </a:solidFill>
            </a:endParaRPr>
          </a:p>
        </p:txBody>
      </p:sp>
      <p:sp>
        <p:nvSpPr>
          <p:cNvPr id="86" name="Google Shape;86;p14"/>
          <p:cNvSpPr txBox="1">
            <a:spLocks noGrp="1"/>
          </p:cNvSpPr>
          <p:nvPr>
            <p:ph type="subTitle" idx="4294967295"/>
          </p:nvPr>
        </p:nvSpPr>
        <p:spPr>
          <a:xfrm>
            <a:off x="2002275" y="3022650"/>
            <a:ext cx="6671400" cy="8127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600" b="1" dirty="0">
                <a:solidFill>
                  <a:srgbClr val="F3F3F3"/>
                </a:solidFill>
              </a:rPr>
              <a:t>Katie A. Schwienteck</a:t>
            </a:r>
            <a:endParaRPr sz="3600" b="1" dirty="0">
              <a:solidFill>
                <a:srgbClr val="F3F3F3"/>
              </a:solidFill>
            </a:endParaRPr>
          </a:p>
        </p:txBody>
      </p:sp>
      <p:sp>
        <p:nvSpPr>
          <p:cNvPr id="87" name="Google Shape;87;p14"/>
          <p:cNvSpPr txBox="1">
            <a:spLocks noGrp="1"/>
          </p:cNvSpPr>
          <p:nvPr>
            <p:ph type="body" idx="4294967295"/>
          </p:nvPr>
        </p:nvSpPr>
        <p:spPr>
          <a:xfrm>
            <a:off x="2002275" y="3797025"/>
            <a:ext cx="6671400" cy="162246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200" dirty="0">
                <a:solidFill>
                  <a:srgbClr val="F3F3F3"/>
                </a:solidFill>
              </a:rPr>
              <a:t>Registrar</a:t>
            </a:r>
            <a:endParaRPr sz="2200" dirty="0">
              <a:solidFill>
                <a:srgbClr val="F3F3F3"/>
              </a:solidFill>
            </a:endParaRPr>
          </a:p>
          <a:p>
            <a:pPr marL="0" lvl="0" indent="0" algn="l" rtl="0">
              <a:spcBef>
                <a:spcPts val="600"/>
              </a:spcBef>
              <a:spcAft>
                <a:spcPts val="0"/>
              </a:spcAft>
              <a:buNone/>
            </a:pPr>
            <a:r>
              <a:rPr lang="en" sz="2200" dirty="0">
                <a:solidFill>
                  <a:srgbClr val="F3F3F3"/>
                </a:solidFill>
              </a:rPr>
              <a:t>Penn S</a:t>
            </a:r>
            <a:r>
              <a:rPr lang="en-US" sz="2200" dirty="0">
                <a:solidFill>
                  <a:srgbClr val="F3F3F3"/>
                </a:solidFill>
              </a:rPr>
              <a:t>t</a:t>
            </a:r>
            <a:r>
              <a:rPr lang="en" sz="2200" dirty="0">
                <a:solidFill>
                  <a:srgbClr val="F3F3F3"/>
                </a:solidFill>
              </a:rPr>
              <a:t>ate University – York Campus </a:t>
            </a:r>
          </a:p>
        </p:txBody>
      </p:sp>
      <p:pic>
        <p:nvPicPr>
          <p:cNvPr id="88" name="Google Shape;88;p14"/>
          <p:cNvPicPr preferRelativeResize="0"/>
          <p:nvPr/>
        </p:nvPicPr>
        <p:blipFill>
          <a:blip r:embed="rId3"/>
          <a:srcRect l="14027" r="14027"/>
          <a:stretch/>
        </p:blipFill>
        <p:spPr>
          <a:xfrm>
            <a:off x="100218" y="2281988"/>
            <a:ext cx="1639506" cy="2107310"/>
          </a:xfrm>
          <a:prstGeom prst="ellipse">
            <a:avLst/>
          </a:prstGeom>
          <a:noFill/>
          <a:ln w="9525" cap="flat" cmpd="sng">
            <a:solidFill>
              <a:srgbClr val="2E3037"/>
            </a:solidFill>
            <a:prstDash val="solid"/>
            <a:round/>
            <a:headEnd type="none" w="sm" len="sm"/>
            <a:tailEnd type="none" w="sm" len="sm"/>
          </a:ln>
        </p:spPr>
      </p:pic>
      <p:sp>
        <p:nvSpPr>
          <p:cNvPr id="89" name="Google Shape;89;p14"/>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HOW TO USE TECHNOLOGY</a:t>
            </a:r>
            <a:endParaRPr dirty="0"/>
          </a:p>
        </p:txBody>
      </p:sp>
      <p:sp>
        <p:nvSpPr>
          <p:cNvPr id="95" name="Google Shape;95;p15"/>
          <p:cNvSpPr txBox="1">
            <a:spLocks noGrp="1"/>
          </p:cNvSpPr>
          <p:nvPr>
            <p:ph type="subTitle" idx="1"/>
          </p:nvPr>
        </p:nvSpPr>
        <p:spPr>
          <a:xfrm>
            <a:off x="1471825" y="1321800"/>
            <a:ext cx="6927900" cy="553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5</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6" name="Google Shape;311;p34"/>
          <p:cNvSpPr/>
          <p:nvPr/>
        </p:nvSpPr>
        <p:spPr>
          <a:xfrm>
            <a:off x="2305198" y="1727411"/>
            <a:ext cx="4717800" cy="3007500"/>
          </a:xfrm>
          <a:prstGeom prst="rect">
            <a:avLst/>
          </a:prstGeom>
          <a:solidFill>
            <a:srgbClr val="2E30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39C0BA"/>
                </a:solidFill>
                <a:latin typeface="Quicksand"/>
                <a:ea typeface="Quicksand"/>
                <a:cs typeface="Quicksand"/>
                <a:sym typeface="Quicksand"/>
              </a:rPr>
              <a:t>Place your screenshot here</a:t>
            </a:r>
            <a:endParaRPr sz="1000">
              <a:solidFill>
                <a:srgbClr val="39C0BA"/>
              </a:solidFill>
              <a:latin typeface="Quicksand"/>
              <a:ea typeface="Quicksand"/>
              <a:cs typeface="Quicksand"/>
              <a:sym typeface="Quicksand"/>
            </a:endParaRPr>
          </a:p>
        </p:txBody>
      </p:sp>
      <p:sp>
        <p:nvSpPr>
          <p:cNvPr id="7" name="Google Shape;313;p34"/>
          <p:cNvSpPr/>
          <p:nvPr/>
        </p:nvSpPr>
        <p:spPr>
          <a:xfrm>
            <a:off x="2093936" y="1514874"/>
            <a:ext cx="5140316" cy="400179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a:extLst>
              <a:ext uri="{FF2B5EF4-FFF2-40B4-BE49-F238E27FC236}">
                <a16:creationId xmlns:a16="http://schemas.microsoft.com/office/drawing/2014/main" id="{5FE48D5E-20A7-C8D0-9A3E-EECFE0A09080}"/>
              </a:ext>
            </a:extLst>
          </p:cNvPr>
          <p:cNvPicPr>
            <a:picLocks noChangeAspect="1"/>
          </p:cNvPicPr>
          <p:nvPr/>
        </p:nvPicPr>
        <p:blipFill>
          <a:blip r:embed="rId3"/>
          <a:stretch>
            <a:fillRect/>
          </a:stretch>
        </p:blipFill>
        <p:spPr>
          <a:xfrm>
            <a:off x="2305193" y="1715167"/>
            <a:ext cx="4717801" cy="3019744"/>
          </a:xfrm>
          <a:prstGeom prst="rect">
            <a:avLst/>
          </a:prstGeom>
        </p:spPr>
      </p:pic>
    </p:spTree>
    <p:extLst>
      <p:ext uri="{BB962C8B-B14F-4D97-AF65-F5344CB8AC3E}">
        <p14:creationId xmlns:p14="http://schemas.microsoft.com/office/powerpoint/2010/main" val="406880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FERPA</a:t>
            </a:r>
            <a:endParaRPr dirty="0"/>
          </a:p>
        </p:txBody>
      </p:sp>
      <p:sp>
        <p:nvSpPr>
          <p:cNvPr id="95" name="Google Shape;95;p15"/>
          <p:cNvSpPr txBox="1">
            <a:spLocks noGrp="1"/>
          </p:cNvSpPr>
          <p:nvPr>
            <p:ph type="subTitle" idx="1"/>
          </p:nvPr>
        </p:nvSpPr>
        <p:spPr>
          <a:xfrm>
            <a:off x="1504028" y="1515262"/>
            <a:ext cx="6927900" cy="5536275"/>
          </a:xfrm>
          <a:prstGeom prst="rect">
            <a:avLst/>
          </a:prstGeom>
        </p:spPr>
        <p:txBody>
          <a:bodyPr spcFirstLastPara="1" wrap="square" lIns="91425" tIns="91425" rIns="91425" bIns="91425" anchor="t" anchorCtr="0">
            <a:noAutofit/>
          </a:bodyPr>
          <a:lstStyle/>
          <a:p>
            <a:pPr marL="0" lvl="0" indent="0" algn="ctr"/>
            <a:r>
              <a:rPr lang="en-US" b="1" dirty="0"/>
              <a:t>FERPA – Family Educational Rights and Privacy Act </a:t>
            </a:r>
          </a:p>
          <a:p>
            <a:pPr marL="0" lvl="0" indent="0"/>
            <a:endParaRPr lang="en-US" dirty="0"/>
          </a:p>
          <a:p>
            <a:pPr marL="0" lvl="0" indent="0"/>
            <a:endParaRPr lang="en-US" dirty="0"/>
          </a:p>
          <a:p>
            <a:pPr marL="285750" lvl="0" indent="-285750" algn="l" rtl="0">
              <a:spcBef>
                <a:spcPts val="0"/>
              </a:spcBef>
              <a:spcAft>
                <a:spcPts val="0"/>
              </a:spcAft>
              <a:buClr>
                <a:srgbClr val="39C0BA"/>
              </a:buClr>
              <a:buFont typeface="Wingdings" panose="05000000000000000000" pitchFamily="2" charset="2"/>
              <a:buChar char="ü"/>
            </a:pPr>
            <a:r>
              <a:rPr lang="en-US" dirty="0"/>
              <a:t>Know how FERPA relates to transfer credit questions and access to information by </a:t>
            </a:r>
            <a:r>
              <a:rPr lang="en-US" b="1" dirty="0">
                <a:solidFill>
                  <a:srgbClr val="39C0BA"/>
                </a:solidFill>
              </a:rPr>
              <a:t>students, families, faculty &amp; staff</a:t>
            </a:r>
          </a:p>
          <a:p>
            <a:pPr marL="0" lvl="0" indent="0" algn="l" rtl="0">
              <a:spcBef>
                <a:spcPts val="0"/>
              </a:spcBef>
              <a:spcAft>
                <a:spcPts val="0"/>
              </a:spcAft>
              <a:buClr>
                <a:srgbClr val="39C0BA"/>
              </a:buClr>
            </a:pPr>
            <a:endParaRPr lang="en-US" b="1" dirty="0">
              <a:solidFill>
                <a:srgbClr val="39C0BA"/>
              </a:solidFill>
            </a:endParaRPr>
          </a:p>
          <a:p>
            <a:pPr marL="0" lvl="0" indent="0" algn="l" rtl="0">
              <a:spcBef>
                <a:spcPts val="0"/>
              </a:spcBef>
              <a:spcAft>
                <a:spcPts val="0"/>
              </a:spcAft>
              <a:buClr>
                <a:srgbClr val="39C0BA"/>
              </a:buClr>
            </a:pPr>
            <a:endParaRPr lang="en-US" b="1" dirty="0">
              <a:solidFill>
                <a:srgbClr val="39C0BA"/>
              </a:solidFill>
            </a:endParaRPr>
          </a:p>
          <a:p>
            <a:pPr marL="285750" lvl="0" indent="-285750" algn="l" rtl="0">
              <a:spcBef>
                <a:spcPts val="0"/>
              </a:spcBef>
              <a:spcAft>
                <a:spcPts val="0"/>
              </a:spcAft>
              <a:buClr>
                <a:srgbClr val="39C0BA"/>
              </a:buClr>
              <a:buFont typeface="Wingdings" panose="05000000000000000000" pitchFamily="2" charset="2"/>
              <a:buChar char="ü"/>
            </a:pPr>
            <a:r>
              <a:rPr lang="en-US" dirty="0"/>
              <a:t>Know your institution’s </a:t>
            </a:r>
            <a:r>
              <a:rPr lang="en-US" b="1" dirty="0">
                <a:solidFill>
                  <a:srgbClr val="39C0BA"/>
                </a:solidFill>
              </a:rPr>
              <a:t>published transfer policy</a:t>
            </a:r>
          </a:p>
          <a:p>
            <a:pPr marL="0" lvl="0" indent="0" algn="l" rtl="0">
              <a:spcBef>
                <a:spcPts val="0"/>
              </a:spcBef>
              <a:spcAft>
                <a:spcPts val="0"/>
              </a:spcAft>
              <a:buClr>
                <a:srgbClr val="39C0BA"/>
              </a:buClr>
            </a:pPr>
            <a:endParaRPr lang="en-US" sz="1200" dirty="0"/>
          </a:p>
          <a:p>
            <a:pPr marL="0" lvl="0" indent="0" algn="l" rtl="0">
              <a:lnSpc>
                <a:spcPct val="200000"/>
              </a:lnSpc>
              <a:spcBef>
                <a:spcPts val="0"/>
              </a:spcBef>
              <a:spcAft>
                <a:spcPts val="0"/>
              </a:spcAft>
              <a:buClr>
                <a:srgbClr val="39C0BA"/>
              </a:buClr>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6</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345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5"/>
          <p:cNvSpPr txBox="1">
            <a:spLocks noGrp="1"/>
          </p:cNvSpPr>
          <p:nvPr>
            <p:ph type="subTitle" idx="1"/>
          </p:nvPr>
        </p:nvSpPr>
        <p:spPr>
          <a:xfrm>
            <a:off x="1548633" y="1058062"/>
            <a:ext cx="6927900" cy="553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9C0BA"/>
              </a:buClr>
            </a:pPr>
            <a:endParaRPr lang="en-US" sz="1200" dirty="0"/>
          </a:p>
          <a:p>
            <a:pPr marL="0" indent="0">
              <a:lnSpc>
                <a:spcPct val="200000"/>
              </a:lnSpc>
              <a:buClr>
                <a:srgbClr val="39C0BA"/>
              </a:buClr>
            </a:pPr>
            <a:r>
              <a:rPr lang="en-US" dirty="0">
                <a:solidFill>
                  <a:schemeClr val="bg1"/>
                </a:solidFill>
                <a:latin typeface="MV Boli" panose="02000500030200090000" pitchFamily="2" charset="0"/>
                <a:cs typeface="MV Boli" panose="02000500030200090000" pitchFamily="2" charset="0"/>
              </a:rPr>
              <a:t>  helpful hint:</a:t>
            </a:r>
          </a:p>
          <a:p>
            <a:pPr marL="0" lvl="0" indent="0" algn="l" rtl="0">
              <a:lnSpc>
                <a:spcPct val="200000"/>
              </a:lnSpc>
              <a:spcBef>
                <a:spcPts val="0"/>
              </a:spcBef>
              <a:spcAft>
                <a:spcPts val="0"/>
              </a:spcAft>
              <a:buClr>
                <a:srgbClr val="39C0BA"/>
              </a:buClr>
            </a:pPr>
            <a:endParaRPr lang="en-US" dirty="0"/>
          </a:p>
          <a:p>
            <a:pPr marL="0" lvl="0" indent="0" algn="l" rtl="0">
              <a:spcBef>
                <a:spcPts val="0"/>
              </a:spcBef>
              <a:spcAft>
                <a:spcPts val="0"/>
              </a:spcAft>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6</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6" name="TextBox 5"/>
          <p:cNvSpPr txBox="1"/>
          <p:nvPr/>
        </p:nvSpPr>
        <p:spPr>
          <a:xfrm>
            <a:off x="1855167" y="1899407"/>
            <a:ext cx="6400800" cy="4370427"/>
          </a:xfrm>
          <a:prstGeom prst="rect">
            <a:avLst/>
          </a:prstGeom>
          <a:noFill/>
          <a:ln w="57150">
            <a:solidFill>
              <a:srgbClr val="39C0BA"/>
            </a:solidFill>
            <a:prstDash val="sysDot"/>
          </a:ln>
        </p:spPr>
        <p:txBody>
          <a:bodyPr wrap="square" rtlCol="0">
            <a:spAutoFit/>
          </a:bodyPr>
          <a:lstStyle/>
          <a:p>
            <a:pPr algn="ctr"/>
            <a:r>
              <a:rPr lang="en-US" sz="1800" dirty="0">
                <a:solidFill>
                  <a:schemeClr val="bg1"/>
                </a:solidFill>
                <a:latin typeface="Quicksand"/>
              </a:rPr>
              <a:t>https://www.ed.gov/ferpa</a:t>
            </a:r>
          </a:p>
          <a:p>
            <a:pPr algn="ctr"/>
            <a:endParaRPr lang="en-US" sz="1000" dirty="0">
              <a:solidFill>
                <a:schemeClr val="bg1"/>
              </a:solidFill>
              <a:latin typeface="Quicksand"/>
            </a:endParaRPr>
          </a:p>
          <a:p>
            <a:pPr algn="ctr"/>
            <a:r>
              <a:rPr lang="en-US" sz="1800" dirty="0">
                <a:solidFill>
                  <a:schemeClr val="bg1"/>
                </a:solidFill>
                <a:latin typeface="Quicksand"/>
              </a:rPr>
              <a:t>   https://www.aacrao.org/resources/compliance/ferpa</a:t>
            </a: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2800" i="1" dirty="0">
              <a:solidFill>
                <a:schemeClr val="bg1"/>
              </a:solidFill>
            </a:endParaRPr>
          </a:p>
          <a:p>
            <a:endParaRPr lang="en-US" sz="8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418" y="3002330"/>
            <a:ext cx="5201144" cy="2846182"/>
          </a:xfrm>
          <a:prstGeom prst="rect">
            <a:avLst/>
          </a:prstGeom>
          <a:ln w="28575">
            <a:solidFill>
              <a:srgbClr val="39C0BA"/>
            </a:solidFill>
          </a:ln>
        </p:spPr>
      </p:pic>
      <p:grpSp>
        <p:nvGrpSpPr>
          <p:cNvPr id="8" name="Google Shape;500;p38"/>
          <p:cNvGrpSpPr/>
          <p:nvPr/>
        </p:nvGrpSpPr>
        <p:grpSpPr>
          <a:xfrm>
            <a:off x="3338584" y="2003733"/>
            <a:ext cx="252695" cy="204539"/>
            <a:chOff x="2583100" y="2973775"/>
            <a:chExt cx="461550" cy="437200"/>
          </a:xfrm>
        </p:grpSpPr>
        <p:sp>
          <p:nvSpPr>
            <p:cNvPr id="9" name="Google Shape;501;p38"/>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2;p38"/>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500;p38"/>
          <p:cNvGrpSpPr/>
          <p:nvPr/>
        </p:nvGrpSpPr>
        <p:grpSpPr>
          <a:xfrm>
            <a:off x="1966378" y="2422465"/>
            <a:ext cx="252695" cy="204539"/>
            <a:chOff x="2583100" y="2973775"/>
            <a:chExt cx="461550" cy="437200"/>
          </a:xfrm>
        </p:grpSpPr>
        <p:sp>
          <p:nvSpPr>
            <p:cNvPr id="12" name="Google Shape;501;p38"/>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rgbClr val="39C0BA"/>
                  </a:solidFill>
                </a:ln>
                <a:solidFill>
                  <a:srgbClr val="39C0BA"/>
                </a:solidFill>
              </a:endParaRPr>
            </a:p>
          </p:txBody>
        </p:sp>
        <p:sp>
          <p:nvSpPr>
            <p:cNvPr id="13" name="Google Shape;502;p38"/>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a:solidFill>
                    <a:srgbClr val="39C0BA"/>
                  </a:solidFill>
                </a:ln>
                <a:solidFill>
                  <a:srgbClr val="39C0BA"/>
                </a:solidFill>
              </a:endParaRPr>
            </a:p>
          </p:txBody>
        </p:sp>
      </p:grpSp>
      <p:sp>
        <p:nvSpPr>
          <p:cNvPr id="14" name="Google Shape;115;p18"/>
          <p:cNvSpPr/>
          <p:nvPr/>
        </p:nvSpPr>
        <p:spPr>
          <a:xfrm>
            <a:off x="213965" y="2724344"/>
            <a:ext cx="1452731" cy="1421269"/>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18;p18"/>
          <p:cNvGrpSpPr/>
          <p:nvPr/>
        </p:nvGrpSpPr>
        <p:grpSpPr>
          <a:xfrm>
            <a:off x="641909" y="3075082"/>
            <a:ext cx="596841" cy="626062"/>
            <a:chOff x="2594050" y="1631825"/>
            <a:chExt cx="439625" cy="439625"/>
          </a:xfrm>
        </p:grpSpPr>
        <p:sp>
          <p:nvSpPr>
            <p:cNvPr id="16" name="Google Shape;119;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p1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85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95">
                                            <p:txEl>
                                              <p:pRg st="1" end="1"/>
                                            </p:txEl>
                                          </p:spTgt>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HOW TO EXPLAIN WHAT YOU DO AND WHY THE ROLE IS ESSENTIAL </a:t>
            </a:r>
            <a:endParaRPr dirty="0"/>
          </a:p>
        </p:txBody>
      </p:sp>
      <p:sp>
        <p:nvSpPr>
          <p:cNvPr id="95" name="Google Shape;95;p15"/>
          <p:cNvSpPr txBox="1">
            <a:spLocks noGrp="1"/>
          </p:cNvSpPr>
          <p:nvPr>
            <p:ph type="subTitle" idx="1"/>
          </p:nvPr>
        </p:nvSpPr>
        <p:spPr>
          <a:xfrm>
            <a:off x="1471825" y="1640777"/>
            <a:ext cx="7482604" cy="5536275"/>
          </a:xfrm>
          <a:prstGeom prst="rect">
            <a:avLst/>
          </a:prstGeom>
        </p:spPr>
        <p:txBody>
          <a:bodyPr spcFirstLastPara="1" wrap="square" lIns="91425" tIns="91425" rIns="91425" bIns="91425" anchor="t" anchorCtr="0">
            <a:noAutofit/>
          </a:bodyPr>
          <a:lstStyle/>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Utilize your job description</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Use terms that faculty, staff, peers and students will understand</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Understand how transfer student success is important at your institution</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Make links between your job functions and your office’s mission</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Make links between your job functions and the institution’s mission</a:t>
            </a:r>
          </a:p>
          <a:p>
            <a:pPr marL="0" lvl="0" indent="0" algn="l" rtl="0">
              <a:spcBef>
                <a:spcPts val="0"/>
              </a:spcBef>
              <a:spcAft>
                <a:spcPts val="0"/>
              </a:spcAft>
              <a:buNone/>
            </a:pP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7</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6391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31362" y="403092"/>
            <a:ext cx="7868092" cy="709800"/>
          </a:xfrm>
          <a:prstGeom prst="rect">
            <a:avLst/>
          </a:prstGeom>
        </p:spPr>
        <p:txBody>
          <a:bodyPr spcFirstLastPara="1" wrap="square" lIns="91425" tIns="91425" rIns="91425" bIns="91425" anchor="ctr" anchorCtr="0">
            <a:noAutofit/>
          </a:bodyPr>
          <a:lstStyle/>
          <a:p>
            <a:pPr lvl="0" algn="ctr"/>
            <a:r>
              <a:rPr lang="en-US" dirty="0"/>
              <a:t>KNOW HOW TO BUILD RELATIONSHIPS</a:t>
            </a:r>
            <a:endParaRPr dirty="0"/>
          </a:p>
        </p:txBody>
      </p:sp>
      <p:sp>
        <p:nvSpPr>
          <p:cNvPr id="95" name="Google Shape;95;p15"/>
          <p:cNvSpPr txBox="1">
            <a:spLocks noGrp="1"/>
          </p:cNvSpPr>
          <p:nvPr>
            <p:ph type="subTitle" idx="1"/>
          </p:nvPr>
        </p:nvSpPr>
        <p:spPr>
          <a:xfrm>
            <a:off x="1501458" y="1321800"/>
            <a:ext cx="6927900" cy="553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bg1"/>
                </a:solidFill>
              </a:rPr>
              <a:t>Who are your key stakeholders?</a:t>
            </a:r>
          </a:p>
          <a:p>
            <a:pPr marL="742950" lvl="1" indent="-285750">
              <a:buClr>
                <a:srgbClr val="39C0BA"/>
              </a:buClr>
              <a:buFont typeface="Arial" panose="020B0604020202020204" pitchFamily="34" charset="0"/>
              <a:buChar char="•"/>
            </a:pPr>
            <a:r>
              <a:rPr lang="en-US" dirty="0"/>
              <a:t>Students</a:t>
            </a:r>
          </a:p>
          <a:p>
            <a:pPr marL="742950" lvl="1" indent="-285750">
              <a:buClr>
                <a:srgbClr val="39C0BA"/>
              </a:buClr>
              <a:buFont typeface="Arial" panose="020B0604020202020204" pitchFamily="34" charset="0"/>
              <a:buChar char="•"/>
            </a:pPr>
            <a:r>
              <a:rPr lang="en-US" dirty="0"/>
              <a:t>Supervisor</a:t>
            </a:r>
          </a:p>
          <a:p>
            <a:pPr marL="742950" lvl="1" indent="-285750">
              <a:buClr>
                <a:srgbClr val="39C0BA"/>
              </a:buClr>
              <a:buFont typeface="Arial" panose="020B0604020202020204" pitchFamily="34" charset="0"/>
              <a:buChar char="•"/>
            </a:pPr>
            <a:r>
              <a:rPr lang="en-US" dirty="0"/>
              <a:t>Senior level administration</a:t>
            </a:r>
          </a:p>
          <a:p>
            <a:pPr marL="742950" lvl="1" indent="-285750">
              <a:buClr>
                <a:srgbClr val="39C0BA"/>
              </a:buClr>
              <a:buFont typeface="Arial" panose="020B0604020202020204" pitchFamily="34" charset="0"/>
              <a:buChar char="•"/>
            </a:pPr>
            <a:r>
              <a:rPr lang="en-US" dirty="0"/>
              <a:t>President</a:t>
            </a:r>
          </a:p>
          <a:p>
            <a:pPr marL="742950" lvl="1" indent="-285750">
              <a:buClr>
                <a:srgbClr val="39C0BA"/>
              </a:buClr>
              <a:buFont typeface="Arial" panose="020B0604020202020204" pitchFamily="34" charset="0"/>
              <a:buChar char="•"/>
            </a:pPr>
            <a:r>
              <a:rPr lang="en-US" dirty="0"/>
              <a:t>Faculty</a:t>
            </a:r>
          </a:p>
          <a:p>
            <a:pPr marL="742950" lvl="1" indent="-285750">
              <a:buClr>
                <a:srgbClr val="39C0BA"/>
              </a:buClr>
              <a:buFont typeface="Arial" panose="020B0604020202020204" pitchFamily="34" charset="0"/>
              <a:buChar char="•"/>
            </a:pPr>
            <a:r>
              <a:rPr lang="en-US" dirty="0"/>
              <a:t>Deans &amp; Department Chairs</a:t>
            </a:r>
          </a:p>
          <a:p>
            <a:pPr marL="742950" lvl="1" indent="-285750">
              <a:buClr>
                <a:srgbClr val="39C0BA"/>
              </a:buClr>
              <a:buFont typeface="Arial" panose="020B0604020202020204" pitchFamily="34" charset="0"/>
              <a:buChar char="•"/>
            </a:pPr>
            <a:r>
              <a:rPr lang="en-US" dirty="0"/>
              <a:t>Families</a:t>
            </a:r>
          </a:p>
          <a:p>
            <a:pPr marL="742950" lvl="1" indent="-285750">
              <a:buClr>
                <a:srgbClr val="39C0BA"/>
              </a:buClr>
              <a:buFont typeface="Arial" panose="020B0604020202020204" pitchFamily="34" charset="0"/>
              <a:buChar char="•"/>
            </a:pPr>
            <a:r>
              <a:rPr lang="en-US" dirty="0"/>
              <a:t>Colleagues</a:t>
            </a:r>
          </a:p>
          <a:p>
            <a:pPr marL="742950" lvl="1" indent="-285750">
              <a:buClr>
                <a:srgbClr val="39C0BA"/>
              </a:buClr>
              <a:buFont typeface="Arial" panose="020B0604020202020204" pitchFamily="34" charset="0"/>
              <a:buChar char="•"/>
            </a:pPr>
            <a:r>
              <a:rPr lang="en-US" dirty="0"/>
              <a:t>Partner institution administration, faculty, staff &amp; students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Use those </a:t>
            </a:r>
            <a:r>
              <a:rPr lang="en-US" b="1" dirty="0">
                <a:solidFill>
                  <a:srgbClr val="39C0BA"/>
                </a:solidFill>
              </a:rPr>
              <a:t>INTERPERSONAL COMMUNICATION </a:t>
            </a:r>
            <a:r>
              <a:rPr lang="en-US" b="1" dirty="0"/>
              <a:t>skills </a:t>
            </a:r>
          </a:p>
          <a:p>
            <a:pPr marL="742950" lvl="1" indent="-285750">
              <a:buClr>
                <a:srgbClr val="39C0BA"/>
              </a:buClr>
              <a:buFont typeface="Arial" panose="020B0604020202020204" pitchFamily="34" charset="0"/>
              <a:buChar char="•"/>
            </a:pPr>
            <a:r>
              <a:rPr lang="en-US" dirty="0"/>
              <a:t>Establish good relationships</a:t>
            </a:r>
          </a:p>
          <a:p>
            <a:pPr marL="742950" lvl="1" indent="-285750">
              <a:buClr>
                <a:srgbClr val="39C0BA"/>
              </a:buClr>
              <a:buFont typeface="Arial" panose="020B0604020202020204" pitchFamily="34" charset="0"/>
              <a:buChar char="•"/>
            </a:pPr>
            <a:r>
              <a:rPr lang="en-US" dirty="0"/>
              <a:t>Earn trust and professional autonomy </a:t>
            </a:r>
          </a:p>
          <a:p>
            <a:pPr marL="742950" lvl="1" indent="-285750">
              <a:buClr>
                <a:srgbClr val="39C0BA"/>
              </a:buClr>
              <a:buFont typeface="Arial" panose="020B0604020202020204" pitchFamily="34" charset="0"/>
              <a:buChar char="•"/>
            </a:pPr>
            <a:r>
              <a:rPr lang="en-US" dirty="0"/>
              <a:t>Make professional connections</a:t>
            </a:r>
          </a:p>
          <a:p>
            <a:pPr marL="742950" lvl="1" indent="-285750">
              <a:buClr>
                <a:srgbClr val="39C0BA"/>
              </a:buClr>
              <a:buFont typeface="Arial" panose="020B0604020202020204" pitchFamily="34" charset="0"/>
              <a:buChar char="•"/>
            </a:pPr>
            <a:r>
              <a:rPr lang="en-US" dirty="0"/>
              <a:t>Use it as an opportunities to educate others </a:t>
            </a:r>
          </a:p>
          <a:p>
            <a:pPr marL="742950" lvl="1" indent="-285750">
              <a:buClr>
                <a:srgbClr val="39C0BA"/>
              </a:buClr>
              <a:buFont typeface="Arial" panose="020B0604020202020204" pitchFamily="34" charset="0"/>
              <a:buChar char="•"/>
            </a:pPr>
            <a:r>
              <a:rPr lang="en-US" dirty="0"/>
              <a:t>NETWORK!</a:t>
            </a:r>
          </a:p>
          <a:p>
            <a:pPr marL="457200" lvl="1" indent="0"/>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8</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07950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31362" y="403092"/>
            <a:ext cx="7868092" cy="709800"/>
          </a:xfrm>
          <a:prstGeom prst="rect">
            <a:avLst/>
          </a:prstGeom>
        </p:spPr>
        <p:txBody>
          <a:bodyPr spcFirstLastPara="1" wrap="square" lIns="91425" tIns="91425" rIns="91425" bIns="91425" anchor="ctr" anchorCtr="0">
            <a:noAutofit/>
          </a:bodyPr>
          <a:lstStyle/>
          <a:p>
            <a:pPr lvl="0" algn="ctr"/>
            <a:r>
              <a:rPr lang="en-US" dirty="0"/>
              <a:t>KNOW HOW TO BE CREATIVE</a:t>
            </a:r>
            <a:endParaRPr dirty="0"/>
          </a:p>
        </p:txBody>
      </p:sp>
      <p:sp>
        <p:nvSpPr>
          <p:cNvPr id="95" name="Google Shape;95;p15"/>
          <p:cNvSpPr txBox="1">
            <a:spLocks noGrp="1"/>
          </p:cNvSpPr>
          <p:nvPr>
            <p:ph type="subTitle" idx="1"/>
          </p:nvPr>
        </p:nvSpPr>
        <p:spPr>
          <a:xfrm>
            <a:off x="1501458" y="1321801"/>
            <a:ext cx="6927900" cy="4186902"/>
          </a:xfrm>
          <a:prstGeom prst="rect">
            <a:avLst/>
          </a:prstGeom>
        </p:spPr>
        <p:txBody>
          <a:bodyPr spcFirstLastPara="1" wrap="square" lIns="91425" tIns="91425" rIns="91425" bIns="91425" anchor="t" anchorCtr="0">
            <a:noAutofit/>
          </a:bodyPr>
          <a:lstStyle/>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solidFill>
                  <a:schemeClr val="bg1"/>
                </a:solidFill>
              </a:rPr>
              <a:t>Use critical thinking skills</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solidFill>
                  <a:schemeClr val="bg1"/>
                </a:solidFill>
              </a:rPr>
              <a:t>Use critical listening skills</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solidFill>
                  <a:schemeClr val="bg1"/>
                </a:solidFill>
              </a:rPr>
              <a:t>Ask good questions</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solidFill>
                  <a:schemeClr val="bg1"/>
                </a:solidFill>
              </a:rPr>
              <a:t>Think about where you have the ability to make adjustments</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solidFill>
                  <a:schemeClr val="bg1"/>
                </a:solidFill>
              </a:rPr>
              <a:t>Think about where you can effect change in policy &amp; procedure</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solidFill>
                  <a:schemeClr val="bg1"/>
                </a:solidFill>
              </a:rPr>
              <a:t>Make sure your creativity correlates with student success</a:t>
            </a:r>
            <a:endParaRPr lang="en-US" dirty="0"/>
          </a:p>
          <a:p>
            <a:pPr marL="457200" lvl="1" indent="0"/>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9</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4546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213965" y="2724344"/>
            <a:ext cx="1452731" cy="1421269"/>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8"/>
          <p:cNvGrpSpPr/>
          <p:nvPr/>
        </p:nvGrpSpPr>
        <p:grpSpPr>
          <a:xfrm>
            <a:off x="641909" y="3075082"/>
            <a:ext cx="596841" cy="626062"/>
            <a:chOff x="2594050" y="1631825"/>
            <a:chExt cx="439625" cy="439625"/>
          </a:xfrm>
        </p:grpSpPr>
        <p:sp>
          <p:nvSpPr>
            <p:cNvPr id="119" name="Google Shape;119;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8"/>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3" name="TextBox 2"/>
          <p:cNvSpPr txBox="1"/>
          <p:nvPr/>
        </p:nvSpPr>
        <p:spPr>
          <a:xfrm>
            <a:off x="2024629" y="2578277"/>
            <a:ext cx="6400800" cy="2923877"/>
          </a:xfrm>
          <a:prstGeom prst="rect">
            <a:avLst/>
          </a:prstGeom>
          <a:noFill/>
          <a:ln w="57150">
            <a:solidFill>
              <a:srgbClr val="39C0BA"/>
            </a:solidFill>
            <a:prstDash val="sysDot"/>
          </a:ln>
        </p:spPr>
        <p:txBody>
          <a:bodyPr wrap="square" rtlCol="0">
            <a:spAutoFit/>
          </a:bodyPr>
          <a:lstStyle/>
          <a:p>
            <a:pPr>
              <a:buClr>
                <a:srgbClr val="39C0BA"/>
              </a:buClr>
            </a:pPr>
            <a:r>
              <a:rPr lang="en-US" sz="2800" dirty="0">
                <a:solidFill>
                  <a:schemeClr val="bg1"/>
                </a:solidFill>
              </a:rPr>
              <a:t>     </a:t>
            </a:r>
            <a:r>
              <a:rPr lang="en-US" sz="2000" dirty="0">
                <a:solidFill>
                  <a:schemeClr val="bg1"/>
                </a:solidFill>
                <a:latin typeface="Quicksand"/>
              </a:rPr>
              <a:t>Work with the general education coordinator(s) on your campus.  They can be good advocates for transfer credit and time to completion</a:t>
            </a:r>
          </a:p>
          <a:p>
            <a:pPr>
              <a:buClr>
                <a:srgbClr val="39C0BA"/>
              </a:buClr>
            </a:pPr>
            <a:endParaRPr lang="en-US" sz="2000" dirty="0">
              <a:solidFill>
                <a:schemeClr val="bg1"/>
              </a:solidFill>
              <a:latin typeface="Quicksand"/>
            </a:endParaRPr>
          </a:p>
          <a:p>
            <a:pPr>
              <a:buClr>
                <a:srgbClr val="39C0BA"/>
              </a:buClr>
            </a:pPr>
            <a:r>
              <a:rPr lang="en-US" sz="2000" dirty="0">
                <a:solidFill>
                  <a:schemeClr val="bg1"/>
                </a:solidFill>
                <a:latin typeface="Quicksand"/>
              </a:rPr>
              <a:t>        Think about how you can be creative with your transfer policy as it aligns with mandated policy</a:t>
            </a:r>
          </a:p>
          <a:p>
            <a:pPr>
              <a:buClr>
                <a:srgbClr val="39C0BA"/>
              </a:buClr>
            </a:pPr>
            <a:endParaRPr lang="en-US" sz="2000" dirty="0">
              <a:solidFill>
                <a:schemeClr val="bg1"/>
              </a:solidFill>
              <a:latin typeface="Quicksand"/>
            </a:endParaRPr>
          </a:p>
          <a:p>
            <a:pPr>
              <a:buClr>
                <a:srgbClr val="39C0BA"/>
              </a:buClr>
            </a:pPr>
            <a:r>
              <a:rPr lang="en-US" sz="2000" dirty="0">
                <a:solidFill>
                  <a:schemeClr val="bg1"/>
                </a:solidFill>
                <a:latin typeface="Quicksand"/>
              </a:rPr>
              <a:t>         If you see a way to improve, suggest it</a:t>
            </a:r>
            <a:r>
              <a:rPr lang="en-US" sz="2000" dirty="0">
                <a:solidFill>
                  <a:srgbClr val="39C0BA"/>
                </a:solidFill>
                <a:latin typeface="Quicksand"/>
              </a:rPr>
              <a:t>!</a:t>
            </a:r>
            <a:r>
              <a:rPr lang="en-US" sz="2000" dirty="0">
                <a:solidFill>
                  <a:schemeClr val="bg1"/>
                </a:solidFill>
                <a:latin typeface="Quicksand"/>
              </a:rPr>
              <a:t> </a:t>
            </a:r>
          </a:p>
          <a:p>
            <a:pPr>
              <a:buClr>
                <a:srgbClr val="39C0BA"/>
              </a:buClr>
            </a:pPr>
            <a:endParaRPr lang="en-US" sz="800" dirty="0">
              <a:solidFill>
                <a:schemeClr val="bg1"/>
              </a:solidFill>
            </a:endParaRPr>
          </a:p>
          <a:p>
            <a:pPr>
              <a:buClr>
                <a:srgbClr val="39C0BA"/>
              </a:buClr>
            </a:pPr>
            <a:endParaRPr lang="en-US" sz="800" dirty="0">
              <a:solidFill>
                <a:schemeClr val="bg1"/>
              </a:solidFill>
            </a:endParaRPr>
          </a:p>
        </p:txBody>
      </p:sp>
      <p:sp>
        <p:nvSpPr>
          <p:cNvPr id="4" name="TextBox 3"/>
          <p:cNvSpPr txBox="1"/>
          <p:nvPr/>
        </p:nvSpPr>
        <p:spPr>
          <a:xfrm>
            <a:off x="1903227" y="2178167"/>
            <a:ext cx="1935126" cy="400110"/>
          </a:xfrm>
          <a:prstGeom prst="rect">
            <a:avLst/>
          </a:prstGeom>
          <a:noFill/>
        </p:spPr>
        <p:txBody>
          <a:bodyPr wrap="square" rtlCol="0">
            <a:spAutoFit/>
          </a:bodyPr>
          <a:lstStyle/>
          <a:p>
            <a:r>
              <a:rPr lang="en-US" sz="2000" dirty="0">
                <a:solidFill>
                  <a:schemeClr val="bg1"/>
                </a:solidFill>
                <a:latin typeface="MV Boli" panose="02000500030200090000" pitchFamily="2" charset="0"/>
                <a:cs typeface="MV Boli" panose="02000500030200090000" pitchFamily="2" charset="0"/>
              </a:rPr>
              <a:t>helpful hint:</a:t>
            </a:r>
          </a:p>
        </p:txBody>
      </p:sp>
      <p:grpSp>
        <p:nvGrpSpPr>
          <p:cNvPr id="11" name="Google Shape;378;p38"/>
          <p:cNvGrpSpPr/>
          <p:nvPr/>
        </p:nvGrpSpPr>
        <p:grpSpPr>
          <a:xfrm>
            <a:off x="2269665" y="2724344"/>
            <a:ext cx="215966" cy="321433"/>
            <a:chOff x="596350" y="929175"/>
            <a:chExt cx="407950" cy="497475"/>
          </a:xfrm>
        </p:grpSpPr>
        <p:sp>
          <p:nvSpPr>
            <p:cNvPr id="12" name="Google Shape;379;p3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80;p3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1;p3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82;p3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83;p3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4;p3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85;p3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78;p38"/>
          <p:cNvGrpSpPr/>
          <p:nvPr/>
        </p:nvGrpSpPr>
        <p:grpSpPr>
          <a:xfrm>
            <a:off x="2269665" y="3933246"/>
            <a:ext cx="215966" cy="321433"/>
            <a:chOff x="596350" y="929175"/>
            <a:chExt cx="407950" cy="497475"/>
          </a:xfrm>
        </p:grpSpPr>
        <p:sp>
          <p:nvSpPr>
            <p:cNvPr id="34" name="Google Shape;379;p3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0;p3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1;p3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2;p3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3;p3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4;p3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5;p3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378;p38"/>
          <p:cNvGrpSpPr/>
          <p:nvPr/>
        </p:nvGrpSpPr>
        <p:grpSpPr>
          <a:xfrm>
            <a:off x="2273212" y="4836464"/>
            <a:ext cx="215966" cy="321433"/>
            <a:chOff x="596350" y="929175"/>
            <a:chExt cx="407950" cy="497475"/>
          </a:xfrm>
        </p:grpSpPr>
        <p:sp>
          <p:nvSpPr>
            <p:cNvPr id="42" name="Google Shape;379;p3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p3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p3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2;p3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3;p3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4;p3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5;p3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152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099" y="403092"/>
            <a:ext cx="7020193" cy="709800"/>
          </a:xfrm>
          <a:prstGeom prst="rect">
            <a:avLst/>
          </a:prstGeom>
        </p:spPr>
        <p:txBody>
          <a:bodyPr spcFirstLastPara="1" wrap="square" lIns="91425" tIns="91425" rIns="91425" bIns="91425" anchor="ctr" anchorCtr="0">
            <a:noAutofit/>
          </a:bodyPr>
          <a:lstStyle/>
          <a:p>
            <a:pPr lvl="0" algn="ctr"/>
            <a:r>
              <a:rPr lang="en-US" dirty="0"/>
              <a:t>KNOW THE EXTERNAL RESOURCES</a:t>
            </a:r>
            <a:endParaRPr dirty="0"/>
          </a:p>
        </p:txBody>
      </p:sp>
      <p:sp>
        <p:nvSpPr>
          <p:cNvPr id="95" name="Google Shape;95;p15"/>
          <p:cNvSpPr txBox="1">
            <a:spLocks noGrp="1"/>
          </p:cNvSpPr>
          <p:nvPr>
            <p:ph type="subTitle" idx="1"/>
          </p:nvPr>
        </p:nvSpPr>
        <p:spPr>
          <a:xfrm>
            <a:off x="1595257" y="1261156"/>
            <a:ext cx="6927900" cy="5130087"/>
          </a:xfrm>
          <a:prstGeom prst="rect">
            <a:avLst/>
          </a:prstGeom>
        </p:spPr>
        <p:txBody>
          <a:bodyPr spcFirstLastPara="1" wrap="square" lIns="91425" tIns="91425" rIns="91425" bIns="91425" anchor="t" anchorCtr="0">
            <a:noAutofit/>
          </a:bodyPr>
          <a:lstStyle/>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Professional Development</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Accreditation documents</a:t>
            </a:r>
          </a:p>
          <a:p>
            <a:pPr marL="285750" indent="-285750">
              <a:lnSpc>
                <a:spcPct val="200000"/>
              </a:lnSpc>
              <a:buClr>
                <a:srgbClr val="39C0BA"/>
              </a:buClr>
              <a:buFont typeface="Wingdings" panose="05000000000000000000" pitchFamily="2" charset="2"/>
              <a:buChar char="ü"/>
            </a:pPr>
            <a:r>
              <a:rPr lang="en-US" dirty="0"/>
              <a:t>State guidelines </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err="1"/>
              <a:t>Listservs</a:t>
            </a:r>
            <a:endParaRPr lang="en-US" dirty="0"/>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Publications</a:t>
            </a:r>
          </a:p>
          <a:p>
            <a:pPr marL="285750" lvl="0" indent="-285750" algn="l" rtl="0">
              <a:lnSpc>
                <a:spcPct val="200000"/>
              </a:lnSpc>
              <a:spcBef>
                <a:spcPts val="0"/>
              </a:spcBef>
              <a:spcAft>
                <a:spcPts val="0"/>
              </a:spcAft>
              <a:buClr>
                <a:srgbClr val="39C0BA"/>
              </a:buClr>
              <a:buFont typeface="Wingdings" panose="05000000000000000000" pitchFamily="2" charset="2"/>
              <a:buChar char="ü"/>
            </a:pPr>
            <a:r>
              <a:rPr lang="en-US" dirty="0"/>
              <a:t>Professional networks</a:t>
            </a:r>
          </a:p>
          <a:p>
            <a:pPr marL="0" lvl="0" indent="0" algn="l" rtl="0">
              <a:spcBef>
                <a:spcPts val="0"/>
              </a:spcBef>
              <a:spcAft>
                <a:spcPts val="0"/>
              </a:spcAft>
              <a:buNone/>
            </a:pPr>
            <a:endParaRPr lang="en-US"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10</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3" name="Picture 2">
            <a:extLst>
              <a:ext uri="{FF2B5EF4-FFF2-40B4-BE49-F238E27FC236}">
                <a16:creationId xmlns:a16="http://schemas.microsoft.com/office/drawing/2014/main" id="{B213D92F-70AE-536D-754A-142B61A87515}"/>
              </a:ext>
            </a:extLst>
          </p:cNvPr>
          <p:cNvPicPr>
            <a:picLocks noChangeAspect="1"/>
          </p:cNvPicPr>
          <p:nvPr/>
        </p:nvPicPr>
        <p:blipFill>
          <a:blip r:embed="rId3"/>
          <a:stretch>
            <a:fillRect/>
          </a:stretch>
        </p:blipFill>
        <p:spPr>
          <a:xfrm>
            <a:off x="1727346" y="4740657"/>
            <a:ext cx="6175698" cy="1907268"/>
          </a:xfrm>
          <a:prstGeom prst="rect">
            <a:avLst/>
          </a:prstGeom>
          <a:ln w="38100">
            <a:solidFill>
              <a:srgbClr val="39C0BA"/>
            </a:solidFill>
          </a:ln>
        </p:spPr>
      </p:pic>
    </p:spTree>
    <p:extLst>
      <p:ext uri="{BB962C8B-B14F-4D97-AF65-F5344CB8AC3E}">
        <p14:creationId xmlns:p14="http://schemas.microsoft.com/office/powerpoint/2010/main" val="86116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7"/>
          <p:cNvSpPr txBox="1">
            <a:spLocks noGrp="1"/>
          </p:cNvSpPr>
          <p:nvPr>
            <p:ph type="subTitle" idx="4294967295"/>
          </p:nvPr>
        </p:nvSpPr>
        <p:spPr>
          <a:xfrm>
            <a:off x="998850" y="853079"/>
            <a:ext cx="8073007" cy="6313270"/>
          </a:xfrm>
          <a:prstGeom prst="rect">
            <a:avLst/>
          </a:prstGeom>
        </p:spPr>
        <p:txBody>
          <a:bodyPr spcFirstLastPara="1" wrap="square" lIns="91425" tIns="91425" rIns="91425" bIns="91425" anchor="t" anchorCtr="0">
            <a:noAutofit/>
          </a:bodyPr>
          <a:lstStyle/>
          <a:p>
            <a:pPr marL="38100" indent="0">
              <a:lnSpc>
                <a:spcPct val="150000"/>
              </a:lnSpc>
              <a:buNone/>
            </a:pPr>
            <a:r>
              <a:rPr lang="en-US" sz="1600" dirty="0">
                <a:solidFill>
                  <a:srgbClr val="39C0BA"/>
                </a:solidFill>
              </a:rPr>
              <a:t>KNOW TYPES OF CREDIT</a:t>
            </a:r>
          </a:p>
          <a:p>
            <a:pPr marL="38100" indent="0">
              <a:lnSpc>
                <a:spcPct val="150000"/>
              </a:lnSpc>
              <a:buNone/>
            </a:pPr>
            <a:r>
              <a:rPr lang="en-US" sz="1600" dirty="0">
                <a:solidFill>
                  <a:srgbClr val="39C0BA"/>
                </a:solidFill>
              </a:rPr>
              <a:t>KNOW COMPONENTS OF A TRANSCRIPT AND HOW TO INTERPRET THEM</a:t>
            </a:r>
          </a:p>
          <a:p>
            <a:pPr marL="38100" indent="0">
              <a:lnSpc>
                <a:spcPct val="150000"/>
              </a:lnSpc>
              <a:buNone/>
            </a:pPr>
            <a:r>
              <a:rPr lang="en-US" sz="1600" dirty="0">
                <a:solidFill>
                  <a:srgbClr val="39C0BA"/>
                </a:solidFill>
              </a:rPr>
              <a:t>KNOW HOW TO READ COURSE DESCRIPTIONS</a:t>
            </a:r>
          </a:p>
          <a:p>
            <a:pPr marL="38100" indent="0">
              <a:lnSpc>
                <a:spcPct val="150000"/>
              </a:lnSpc>
              <a:buNone/>
            </a:pPr>
            <a:r>
              <a:rPr lang="en-US" sz="1600" dirty="0">
                <a:solidFill>
                  <a:srgbClr val="39C0BA"/>
                </a:solidFill>
              </a:rPr>
              <a:t>KNOW YOUR INSTITUTION &amp; POLICIES GUIDING ARTICULATION</a:t>
            </a:r>
          </a:p>
          <a:p>
            <a:pPr marL="38100" indent="0">
              <a:lnSpc>
                <a:spcPct val="150000"/>
              </a:lnSpc>
              <a:buNone/>
            </a:pPr>
            <a:r>
              <a:rPr lang="en-US" sz="1600" dirty="0">
                <a:solidFill>
                  <a:srgbClr val="39C0BA"/>
                </a:solidFill>
              </a:rPr>
              <a:t>KNOW HOW TO USE TECHNOLOGY</a:t>
            </a:r>
          </a:p>
          <a:p>
            <a:pPr marL="38100" indent="0">
              <a:lnSpc>
                <a:spcPct val="150000"/>
              </a:lnSpc>
              <a:buNone/>
            </a:pPr>
            <a:r>
              <a:rPr lang="en-US" sz="1600" dirty="0">
                <a:solidFill>
                  <a:srgbClr val="39C0BA"/>
                </a:solidFill>
              </a:rPr>
              <a:t>KNOW FERPA</a:t>
            </a:r>
          </a:p>
          <a:p>
            <a:pPr marL="38100" indent="0">
              <a:lnSpc>
                <a:spcPct val="150000"/>
              </a:lnSpc>
              <a:buNone/>
            </a:pPr>
            <a:r>
              <a:rPr lang="en-US" sz="1600" dirty="0">
                <a:solidFill>
                  <a:srgbClr val="39C0BA"/>
                </a:solidFill>
              </a:rPr>
              <a:t>KNOW HOW TO EXPLAIN WHAT YOU DO AND WHY THE ROLE IS ESSENTIAL</a:t>
            </a:r>
          </a:p>
          <a:p>
            <a:pPr marL="38100" indent="0">
              <a:lnSpc>
                <a:spcPct val="150000"/>
              </a:lnSpc>
              <a:buNone/>
            </a:pPr>
            <a:r>
              <a:rPr lang="en-US" sz="1600" dirty="0">
                <a:solidFill>
                  <a:srgbClr val="39C0BA"/>
                </a:solidFill>
              </a:rPr>
              <a:t>KNOW HOW TO BUILD RELATIONSHIPS</a:t>
            </a:r>
          </a:p>
          <a:p>
            <a:pPr marL="38100" indent="0">
              <a:lnSpc>
                <a:spcPct val="150000"/>
              </a:lnSpc>
              <a:buNone/>
            </a:pPr>
            <a:r>
              <a:rPr lang="en-US" sz="1600" dirty="0">
                <a:solidFill>
                  <a:srgbClr val="39C0BA"/>
                </a:solidFill>
              </a:rPr>
              <a:t>KNOW HOW TO BE CREATIVE</a:t>
            </a:r>
          </a:p>
          <a:p>
            <a:pPr marL="38100" indent="0">
              <a:lnSpc>
                <a:spcPct val="150000"/>
              </a:lnSpc>
              <a:buNone/>
            </a:pPr>
            <a:r>
              <a:rPr lang="en-US" sz="1600" dirty="0">
                <a:solidFill>
                  <a:srgbClr val="39C0BA"/>
                </a:solidFill>
              </a:rPr>
              <a:t>KNOW THE EXTERNAL RESOURCES</a:t>
            </a:r>
          </a:p>
        </p:txBody>
      </p:sp>
      <p:sp>
        <p:nvSpPr>
          <p:cNvPr id="219" name="Google Shape;219;p27"/>
          <p:cNvSpPr/>
          <p:nvPr/>
        </p:nvSpPr>
        <p:spPr>
          <a:xfrm>
            <a:off x="808632" y="111204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808632" y="290872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11" name="Google Shape;220;p27"/>
          <p:cNvSpPr/>
          <p:nvPr/>
        </p:nvSpPr>
        <p:spPr>
          <a:xfrm>
            <a:off x="808632" y="245955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p27"/>
          <p:cNvSpPr/>
          <p:nvPr/>
        </p:nvSpPr>
        <p:spPr>
          <a:xfrm>
            <a:off x="808632" y="201038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p27"/>
          <p:cNvSpPr/>
          <p:nvPr/>
        </p:nvSpPr>
        <p:spPr>
          <a:xfrm>
            <a:off x="808632" y="156121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0;p27"/>
          <p:cNvSpPr/>
          <p:nvPr/>
        </p:nvSpPr>
        <p:spPr>
          <a:xfrm>
            <a:off x="808632" y="3771206"/>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p27"/>
          <p:cNvSpPr/>
          <p:nvPr/>
        </p:nvSpPr>
        <p:spPr>
          <a:xfrm>
            <a:off x="808632" y="4241343"/>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p27"/>
          <p:cNvSpPr/>
          <p:nvPr/>
        </p:nvSpPr>
        <p:spPr>
          <a:xfrm>
            <a:off x="808632" y="4692092"/>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0;p27"/>
          <p:cNvSpPr/>
          <p:nvPr/>
        </p:nvSpPr>
        <p:spPr>
          <a:xfrm>
            <a:off x="808632" y="5129706"/>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5;p18"/>
          <p:cNvSpPr/>
          <p:nvPr/>
        </p:nvSpPr>
        <p:spPr>
          <a:xfrm>
            <a:off x="7180907" y="4787192"/>
            <a:ext cx="2448900" cy="24489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343;p38"/>
          <p:cNvGrpSpPr/>
          <p:nvPr/>
        </p:nvGrpSpPr>
        <p:grpSpPr>
          <a:xfrm>
            <a:off x="7897301" y="5530824"/>
            <a:ext cx="625856" cy="837208"/>
            <a:chOff x="590250" y="244200"/>
            <a:chExt cx="407975" cy="532175"/>
          </a:xfrm>
        </p:grpSpPr>
        <p:sp>
          <p:nvSpPr>
            <p:cNvPr id="20" name="Google Shape;344;p3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5;p3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p3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p3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8;p3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9;p3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50;p3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1;p3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2;p3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3;p3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4;p3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5;p3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6;p3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7;p3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a:extLst>
              <a:ext uri="{FF2B5EF4-FFF2-40B4-BE49-F238E27FC236}">
                <a16:creationId xmlns:a16="http://schemas.microsoft.com/office/drawing/2014/main" id="{9596534B-7DF4-4625-AE42-4AA641DDE0EA}"/>
              </a:ext>
            </a:extLst>
          </p:cNvPr>
          <p:cNvSpPr/>
          <p:nvPr/>
        </p:nvSpPr>
        <p:spPr>
          <a:xfrm>
            <a:off x="903732" y="465015"/>
            <a:ext cx="8102637" cy="430887"/>
          </a:xfrm>
          <a:prstGeom prst="rect">
            <a:avLst/>
          </a:prstGeom>
        </p:spPr>
        <p:txBody>
          <a:bodyPr wrap="square">
            <a:spAutoFit/>
          </a:bodyPr>
          <a:lstStyle/>
          <a:p>
            <a:r>
              <a:rPr lang="en-US" sz="2200" b="1" dirty="0">
                <a:solidFill>
                  <a:schemeClr val="bg1"/>
                </a:solidFill>
                <a:latin typeface="MV Boli" panose="02000500030200090000" pitchFamily="2" charset="0"/>
                <a:cs typeface="MV Boli" panose="02000500030200090000" pitchFamily="2" charset="0"/>
              </a:rPr>
              <a:t>RECAP</a:t>
            </a:r>
            <a:r>
              <a:rPr lang="en-US" sz="1900" b="1" dirty="0">
                <a:solidFill>
                  <a:schemeClr val="bg1"/>
                </a:solidFill>
                <a:latin typeface="MV Boli" panose="02000500030200090000" pitchFamily="2" charset="0"/>
                <a:cs typeface="MV Boli" panose="02000500030200090000" pitchFamily="2" charset="0"/>
              </a:rPr>
              <a:t>: </a:t>
            </a:r>
            <a:r>
              <a:rPr lang="en-US" sz="1900" b="1" dirty="0">
                <a:solidFill>
                  <a:schemeClr val="bg1"/>
                </a:solidFill>
                <a:latin typeface="Quicksand"/>
              </a:rPr>
              <a:t>10 Things Every Transcript Evaluator Should Know</a:t>
            </a:r>
          </a:p>
        </p:txBody>
      </p:sp>
    </p:spTree>
    <p:extLst>
      <p:ext uri="{BB962C8B-B14F-4D97-AF65-F5344CB8AC3E}">
        <p14:creationId xmlns:p14="http://schemas.microsoft.com/office/powerpoint/2010/main" val="417735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0" name="Google Shape;320;p35"/>
          <p:cNvSpPr txBox="1">
            <a:spLocks noGrp="1"/>
          </p:cNvSpPr>
          <p:nvPr>
            <p:ph type="subTitle" idx="4294967295"/>
          </p:nvPr>
        </p:nvSpPr>
        <p:spPr>
          <a:xfrm>
            <a:off x="1336100" y="3022650"/>
            <a:ext cx="7337700" cy="812700"/>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n" sz="3600" b="1" dirty="0">
                <a:solidFill>
                  <a:srgbClr val="F3F3F3"/>
                </a:solidFill>
              </a:rPr>
              <a:t>QUESTIONS</a:t>
            </a:r>
          </a:p>
          <a:p>
            <a:pPr marL="0" lvl="0" indent="0" algn="l" rtl="0">
              <a:spcBef>
                <a:spcPts val="600"/>
              </a:spcBef>
              <a:spcAft>
                <a:spcPts val="0"/>
              </a:spcAft>
              <a:buNone/>
            </a:pPr>
            <a:r>
              <a:rPr lang="en" sz="3600" b="1" dirty="0"/>
              <a:t>COMMENTS</a:t>
            </a:r>
          </a:p>
          <a:p>
            <a:pPr marL="0" lvl="0" indent="0" algn="l" rtl="0">
              <a:spcBef>
                <a:spcPts val="600"/>
              </a:spcBef>
              <a:spcAft>
                <a:spcPts val="0"/>
              </a:spcAft>
              <a:buNone/>
            </a:pPr>
            <a:r>
              <a:rPr lang="en" sz="3600" b="1" dirty="0"/>
              <a:t>DISCUSSION</a:t>
            </a:r>
            <a:endParaRPr sz="3600" b="1" dirty="0">
              <a:solidFill>
                <a:srgbClr val="F3F3F3"/>
              </a:solidFill>
            </a:endParaRPr>
          </a:p>
        </p:txBody>
      </p:sp>
      <p:sp>
        <p:nvSpPr>
          <p:cNvPr id="322" name="Google Shape;322;p3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grpSp>
        <p:nvGrpSpPr>
          <p:cNvPr id="6" name="Google Shape;446;p38"/>
          <p:cNvGrpSpPr/>
          <p:nvPr/>
        </p:nvGrpSpPr>
        <p:grpSpPr>
          <a:xfrm rot="20516129">
            <a:off x="7404779" y="567579"/>
            <a:ext cx="1125745" cy="1103047"/>
            <a:chOff x="6618700" y="1635475"/>
            <a:chExt cx="456675" cy="432325"/>
          </a:xfrm>
        </p:grpSpPr>
        <p:sp>
          <p:nvSpPr>
            <p:cNvPr id="7" name="Google Shape;447;p38"/>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48;p38"/>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8"/>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8"/>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8"/>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p:nvPr/>
        </p:nvSpPr>
        <p:spPr>
          <a:xfrm>
            <a:off x="-315047" y="1077382"/>
            <a:ext cx="2448900" cy="24489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txBox="1">
            <a:spLocks noGrp="1"/>
          </p:cNvSpPr>
          <p:nvPr>
            <p:ph type="ctrTitle" idx="4294967295"/>
          </p:nvPr>
        </p:nvSpPr>
        <p:spPr>
          <a:xfrm>
            <a:off x="2274586" y="1528582"/>
            <a:ext cx="6028200" cy="1546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dirty="0"/>
              <a:t>Transcript Evaluation</a:t>
            </a:r>
            <a:endParaRPr sz="6000" dirty="0"/>
          </a:p>
        </p:txBody>
      </p:sp>
      <p:sp>
        <p:nvSpPr>
          <p:cNvPr id="117" name="Google Shape;117;p18"/>
          <p:cNvSpPr txBox="1">
            <a:spLocks noGrp="1"/>
          </p:cNvSpPr>
          <p:nvPr>
            <p:ph type="subTitle" idx="4294967295"/>
          </p:nvPr>
        </p:nvSpPr>
        <p:spPr>
          <a:xfrm>
            <a:off x="1159727" y="3246743"/>
            <a:ext cx="7143059" cy="3308369"/>
          </a:xfrm>
          <a:prstGeom prst="rect">
            <a:avLst/>
          </a:prstGeom>
        </p:spPr>
        <p:txBody>
          <a:bodyPr spcFirstLastPara="1" wrap="square" lIns="91425" tIns="91425" rIns="91425" bIns="91425" anchor="t" anchorCtr="0">
            <a:noAutofit/>
          </a:bodyPr>
          <a:lstStyle/>
          <a:p>
            <a:pPr marL="0" indent="0" algn="r">
              <a:buNone/>
            </a:pPr>
            <a:r>
              <a:rPr lang="en" sz="2000" dirty="0">
                <a:solidFill>
                  <a:schemeClr val="bg1"/>
                </a:solidFill>
                <a:latin typeface="MV Boli" panose="02000500030200090000" pitchFamily="2" charset="0"/>
                <a:cs typeface="MV Boli" panose="02000500030200090000" pitchFamily="2" charset="0"/>
              </a:rPr>
              <a:t> </a:t>
            </a:r>
          </a:p>
          <a:p>
            <a:pPr marL="0" indent="0" algn="r">
              <a:buNone/>
            </a:pPr>
            <a:r>
              <a:rPr lang="en" sz="2000" dirty="0">
                <a:solidFill>
                  <a:schemeClr val="bg1"/>
                </a:solidFill>
              </a:rPr>
              <a:t>IMPORTANCE OF THE TRANSCRIPT EVALUATOR</a:t>
            </a:r>
          </a:p>
          <a:p>
            <a:pPr marL="0" lvl="0" indent="0" algn="r" rtl="0">
              <a:spcBef>
                <a:spcPts val="600"/>
              </a:spcBef>
              <a:spcAft>
                <a:spcPts val="0"/>
              </a:spcAft>
              <a:buNone/>
            </a:pPr>
            <a:r>
              <a:rPr lang="en" sz="2000" dirty="0">
                <a:solidFill>
                  <a:schemeClr val="bg1"/>
                </a:solidFill>
              </a:rPr>
              <a:t>ESSENTIAL KNOWLEDGE BASE</a:t>
            </a:r>
          </a:p>
          <a:p>
            <a:pPr marL="0" lvl="0" indent="0" algn="r" rtl="0">
              <a:spcBef>
                <a:spcPts val="600"/>
              </a:spcBef>
              <a:spcAft>
                <a:spcPts val="0"/>
              </a:spcAft>
              <a:buNone/>
            </a:pPr>
            <a:r>
              <a:rPr lang="en" sz="2000" dirty="0">
                <a:solidFill>
                  <a:schemeClr val="bg1"/>
                </a:solidFill>
              </a:rPr>
              <a:t>HOW TO READ A TRANSCRIPT</a:t>
            </a:r>
          </a:p>
          <a:p>
            <a:pPr marL="0" lvl="0" indent="0" algn="r" rtl="0">
              <a:spcBef>
                <a:spcPts val="600"/>
              </a:spcBef>
              <a:spcAft>
                <a:spcPts val="0"/>
              </a:spcAft>
              <a:buNone/>
            </a:pPr>
            <a:r>
              <a:rPr lang="en" sz="2000" dirty="0">
                <a:solidFill>
                  <a:schemeClr val="bg1"/>
                </a:solidFill>
              </a:rPr>
              <a:t>HOW TO READ A COURSE DESCRIPTION</a:t>
            </a:r>
          </a:p>
          <a:p>
            <a:pPr marL="0" lvl="0" indent="0" algn="r" rtl="0">
              <a:spcBef>
                <a:spcPts val="600"/>
              </a:spcBef>
              <a:spcAft>
                <a:spcPts val="0"/>
              </a:spcAft>
              <a:buNone/>
            </a:pPr>
            <a:r>
              <a:rPr lang="en" sz="2000" dirty="0">
                <a:solidFill>
                  <a:schemeClr val="bg1"/>
                </a:solidFill>
              </a:rPr>
              <a:t>TECHNOLOGY TOOLS</a:t>
            </a:r>
          </a:p>
          <a:p>
            <a:pPr marL="0" lvl="0" indent="0" algn="r" rtl="0">
              <a:spcBef>
                <a:spcPts val="600"/>
              </a:spcBef>
              <a:spcAft>
                <a:spcPts val="0"/>
              </a:spcAft>
              <a:buNone/>
            </a:pPr>
            <a:r>
              <a:rPr lang="en" sz="2000" dirty="0">
                <a:solidFill>
                  <a:schemeClr val="bg1"/>
                </a:solidFill>
              </a:rPr>
              <a:t>PROFESSIONAL DEVELOPMENT &amp; NETWORKING</a:t>
            </a:r>
          </a:p>
          <a:p>
            <a:pPr marL="0" lvl="0" indent="0" algn="r" rtl="0">
              <a:spcBef>
                <a:spcPts val="600"/>
              </a:spcBef>
              <a:spcAft>
                <a:spcPts val="0"/>
              </a:spcAft>
              <a:buNone/>
            </a:pPr>
            <a:endParaRPr sz="2400" dirty="0">
              <a:solidFill>
                <a:srgbClr val="FFFF00"/>
              </a:solidFill>
            </a:endParaRPr>
          </a:p>
        </p:txBody>
      </p:sp>
      <p:grpSp>
        <p:nvGrpSpPr>
          <p:cNvPr id="118" name="Google Shape;118;p18"/>
          <p:cNvGrpSpPr/>
          <p:nvPr/>
        </p:nvGrpSpPr>
        <p:grpSpPr>
          <a:xfrm>
            <a:off x="349457" y="1744998"/>
            <a:ext cx="1116779" cy="1116779"/>
            <a:chOff x="2594050" y="1631825"/>
            <a:chExt cx="439625" cy="439625"/>
          </a:xfrm>
        </p:grpSpPr>
        <p:sp>
          <p:nvSpPr>
            <p:cNvPr id="119" name="Google Shape;119;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8"/>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165475" y="791650"/>
            <a:ext cx="6858000" cy="45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t>THANK YOU</a:t>
            </a:r>
            <a:r>
              <a:rPr lang="en" sz="4000" dirty="0"/>
              <a:t>! </a:t>
            </a:r>
            <a:endParaRPr sz="4000" dirty="0"/>
          </a:p>
        </p:txBody>
      </p:sp>
      <p:sp>
        <p:nvSpPr>
          <p:cNvPr id="77" name="Google Shape;77;p13"/>
          <p:cNvSpPr txBox="1"/>
          <p:nvPr/>
        </p:nvSpPr>
        <p:spPr>
          <a:xfrm>
            <a:off x="1165475" y="1475716"/>
            <a:ext cx="4756860" cy="3676148"/>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solidFill>
                  <a:srgbClr val="39C0BA"/>
                </a:solidFill>
                <a:latin typeface="Quicksand"/>
                <a:ea typeface="Quicksand"/>
                <a:cs typeface="Quicksand"/>
                <a:sym typeface="Quicksand"/>
              </a:rPr>
              <a:t>CONTACT ME </a:t>
            </a:r>
            <a:endParaRPr sz="1800" dirty="0">
              <a:solidFill>
                <a:srgbClr val="39C0BA"/>
              </a:solidFill>
              <a:latin typeface="Quicksand"/>
              <a:ea typeface="Quicksand"/>
              <a:cs typeface="Quicksand"/>
              <a:sym typeface="Quicksand"/>
            </a:endParaRPr>
          </a:p>
          <a:p>
            <a:pPr marL="0" lvl="0" indent="0" algn="l" rtl="0">
              <a:spcBef>
                <a:spcPts val="600"/>
              </a:spcBef>
              <a:spcAft>
                <a:spcPts val="0"/>
              </a:spcAft>
              <a:buClr>
                <a:schemeClr val="dk1"/>
              </a:buClr>
              <a:buSzPts val="1100"/>
              <a:buFont typeface="Arial"/>
              <a:buNone/>
            </a:pPr>
            <a:r>
              <a:rPr lang="en-US" sz="2000" dirty="0">
                <a:solidFill>
                  <a:srgbClr val="FFFFFF"/>
                </a:solidFill>
                <a:latin typeface="Quicksand"/>
                <a:ea typeface="Quicksand"/>
                <a:cs typeface="Quicksand"/>
                <a:sym typeface="Quicksand"/>
              </a:rPr>
              <a:t>Katie Schwienteck</a:t>
            </a:r>
          </a:p>
          <a:p>
            <a:pPr marL="0" lvl="0" indent="0" algn="l" rtl="0">
              <a:spcBef>
                <a:spcPts val="600"/>
              </a:spcBef>
              <a:spcAft>
                <a:spcPts val="0"/>
              </a:spcAft>
              <a:buClr>
                <a:schemeClr val="dk1"/>
              </a:buClr>
              <a:buSzPts val="1100"/>
              <a:buFont typeface="Arial"/>
              <a:buNone/>
            </a:pPr>
            <a:r>
              <a:rPr lang="en-US" sz="2000" dirty="0">
                <a:solidFill>
                  <a:srgbClr val="FFFFFF"/>
                </a:solidFill>
                <a:latin typeface="Quicksand"/>
                <a:ea typeface="Quicksand"/>
                <a:cs typeface="Quicksand"/>
                <a:sym typeface="Quicksand"/>
              </a:rPr>
              <a:t>kjs7007@psu.edu</a:t>
            </a:r>
          </a:p>
          <a:p>
            <a:pPr marL="0" lvl="0" indent="0" algn="l" rtl="0">
              <a:spcBef>
                <a:spcPts val="600"/>
              </a:spcBef>
              <a:spcAft>
                <a:spcPts val="0"/>
              </a:spcAft>
              <a:buClr>
                <a:schemeClr val="dk1"/>
              </a:buClr>
              <a:buSzPts val="1100"/>
              <a:buFont typeface="Arial"/>
              <a:buNone/>
            </a:pPr>
            <a:r>
              <a:rPr lang="en-US" sz="2000" dirty="0">
                <a:solidFill>
                  <a:srgbClr val="FFFFFF"/>
                </a:solidFill>
                <a:latin typeface="Quicksand"/>
                <a:ea typeface="Quicksand"/>
                <a:cs typeface="Quicksand"/>
                <a:sym typeface="Quicksand"/>
              </a:rPr>
              <a:t>kschwienteck@gmail.com</a:t>
            </a:r>
          </a:p>
          <a:p>
            <a:pPr>
              <a:spcBef>
                <a:spcPts val="600"/>
              </a:spcBef>
              <a:buClr>
                <a:schemeClr val="dk1"/>
              </a:buClr>
              <a:buSzPts val="1100"/>
            </a:pPr>
            <a:r>
              <a:rPr lang="en-US" sz="2000" dirty="0">
                <a:solidFill>
                  <a:srgbClr val="FFFFFF"/>
                </a:solidFill>
                <a:latin typeface="Quicksand"/>
                <a:ea typeface="Quicksand"/>
                <a:cs typeface="Quicksand"/>
                <a:sym typeface="Quicksand"/>
              </a:rPr>
              <a:t>       Katie Schwienteck</a:t>
            </a:r>
          </a:p>
          <a:p>
            <a:pPr marL="0" lvl="0" indent="0" algn="l" rtl="0">
              <a:spcBef>
                <a:spcPts val="600"/>
              </a:spcBef>
              <a:spcAft>
                <a:spcPts val="0"/>
              </a:spcAft>
              <a:buClr>
                <a:schemeClr val="dk1"/>
              </a:buClr>
              <a:buSzPts val="1100"/>
              <a:buFont typeface="Arial"/>
              <a:buNone/>
            </a:pPr>
            <a:endParaRPr lang="en-US" sz="2000" dirty="0">
              <a:solidFill>
                <a:srgbClr val="FFFFFF"/>
              </a:solidFill>
              <a:latin typeface="Quicksand"/>
              <a:ea typeface="Quicksand"/>
              <a:cs typeface="Quicksand"/>
              <a:sym typeface="Quicksand"/>
            </a:endParaRPr>
          </a:p>
          <a:p>
            <a:pPr marL="0" lvl="0" indent="0" algn="l" rtl="0">
              <a:spcBef>
                <a:spcPts val="600"/>
              </a:spcBef>
              <a:spcAft>
                <a:spcPts val="0"/>
              </a:spcAft>
              <a:buClr>
                <a:schemeClr val="dk1"/>
              </a:buClr>
              <a:buSzPts val="1100"/>
              <a:buFont typeface="Arial"/>
              <a:buNone/>
            </a:pPr>
            <a:endParaRPr lang="en-US" sz="1200" dirty="0">
              <a:solidFill>
                <a:srgbClr val="FFFFFF"/>
              </a:solidFill>
              <a:latin typeface="Quicksand"/>
              <a:ea typeface="Quicksand"/>
              <a:cs typeface="Quicksand"/>
              <a:sym typeface="Quicksand"/>
            </a:endParaRPr>
          </a:p>
          <a:p>
            <a:pPr marL="0" lvl="0" indent="0" algn="l" rtl="0">
              <a:spcBef>
                <a:spcPts val="600"/>
              </a:spcBef>
              <a:spcAft>
                <a:spcPts val="0"/>
              </a:spcAft>
              <a:buClr>
                <a:schemeClr val="dk1"/>
              </a:buClr>
              <a:buSzPts val="1100"/>
              <a:buFont typeface="Arial"/>
              <a:buNone/>
            </a:pPr>
            <a:endParaRPr sz="1200" dirty="0">
              <a:solidFill>
                <a:srgbClr val="FFFFFF"/>
              </a:solidFill>
              <a:latin typeface="Quicksand"/>
              <a:ea typeface="Quicksand"/>
              <a:cs typeface="Quicksand"/>
              <a:sym typeface="Quicksand"/>
            </a:endParaRPr>
          </a:p>
          <a:p>
            <a:pPr marL="0" lvl="0" indent="0" algn="l" rtl="0">
              <a:spcBef>
                <a:spcPts val="600"/>
              </a:spcBef>
              <a:spcAft>
                <a:spcPts val="0"/>
              </a:spcAft>
              <a:buClr>
                <a:schemeClr val="dk1"/>
              </a:buClr>
              <a:buSzPts val="1100"/>
              <a:buFont typeface="Arial"/>
              <a:buNone/>
            </a:pPr>
            <a:endParaRPr lang="en-US" sz="1200" dirty="0">
              <a:solidFill>
                <a:srgbClr val="FFFFFF"/>
              </a:solidFill>
              <a:latin typeface="Quicksand"/>
              <a:ea typeface="Quicksand"/>
              <a:cs typeface="Quicksand"/>
              <a:sym typeface="Quicksand"/>
            </a:endParaRPr>
          </a:p>
          <a:p>
            <a:pPr marL="0" lvl="0" indent="0" algn="l" rtl="0">
              <a:spcBef>
                <a:spcPts val="600"/>
              </a:spcBef>
              <a:spcAft>
                <a:spcPts val="0"/>
              </a:spcAft>
              <a:buClr>
                <a:schemeClr val="dk1"/>
              </a:buClr>
              <a:buSzPts val="1100"/>
              <a:buFont typeface="Arial"/>
              <a:buNone/>
            </a:pPr>
            <a:r>
              <a:rPr lang="en-US" sz="1200" dirty="0">
                <a:solidFill>
                  <a:srgbClr val="FFFFFF"/>
                </a:solidFill>
                <a:latin typeface="Quicksand"/>
                <a:ea typeface="Quicksand"/>
                <a:cs typeface="Quicksand"/>
                <a:sym typeface="Quicksand"/>
              </a:rPr>
              <a:t>           </a:t>
            </a:r>
          </a:p>
          <a:p>
            <a:pPr marL="0" lvl="0" indent="0" algn="l" rtl="0">
              <a:spcBef>
                <a:spcPts val="600"/>
              </a:spcBef>
              <a:spcAft>
                <a:spcPts val="0"/>
              </a:spcAft>
              <a:buNone/>
            </a:pPr>
            <a:endParaRPr sz="1200" dirty="0">
              <a:solidFill>
                <a:srgbClr val="FFFFFF"/>
              </a:solidFill>
              <a:latin typeface="Quicksand"/>
              <a:ea typeface="Quicksand"/>
              <a:cs typeface="Quicksand"/>
              <a:sym typeface="Quicksand"/>
            </a:endParaRPr>
          </a:p>
        </p:txBody>
      </p:sp>
      <p:sp>
        <p:nvSpPr>
          <p:cNvPr id="78" name="Google Shape;78;p13"/>
          <p:cNvSpPr txBox="1"/>
          <p:nvPr/>
        </p:nvSpPr>
        <p:spPr>
          <a:xfrm>
            <a:off x="5084225" y="1736350"/>
            <a:ext cx="3602400" cy="3192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dirty="0">
              <a:solidFill>
                <a:srgbClr val="FFFFFF"/>
              </a:solidFill>
              <a:latin typeface="Quicksand"/>
              <a:ea typeface="Quicksand"/>
              <a:cs typeface="Quicksand"/>
              <a:sym typeface="Quicksand"/>
            </a:endParaRPr>
          </a:p>
        </p:txBody>
      </p:sp>
      <p:sp>
        <p:nvSpPr>
          <p:cNvPr id="80" name="Google Shape;80;p13"/>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716" r="21716" b="3581"/>
          <a:stretch/>
        </p:blipFill>
        <p:spPr>
          <a:xfrm>
            <a:off x="1248159" y="3089467"/>
            <a:ext cx="344819" cy="3395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7"/>
          <p:cNvSpPr txBox="1">
            <a:spLocks noGrp="1"/>
          </p:cNvSpPr>
          <p:nvPr>
            <p:ph type="subTitle" idx="4294967295"/>
          </p:nvPr>
        </p:nvSpPr>
        <p:spPr>
          <a:xfrm>
            <a:off x="1041363" y="1302249"/>
            <a:ext cx="8073007" cy="6313270"/>
          </a:xfrm>
          <a:prstGeom prst="rect">
            <a:avLst/>
          </a:prstGeom>
        </p:spPr>
        <p:txBody>
          <a:bodyPr spcFirstLastPara="1" wrap="square" lIns="91425" tIns="91425" rIns="91425" bIns="91425" anchor="t" anchorCtr="0">
            <a:noAutofit/>
          </a:bodyPr>
          <a:lstStyle/>
          <a:p>
            <a:pPr marL="38100" indent="0">
              <a:lnSpc>
                <a:spcPct val="150000"/>
              </a:lnSpc>
              <a:buNone/>
            </a:pPr>
            <a:r>
              <a:rPr lang="en-US" sz="1600" dirty="0">
                <a:solidFill>
                  <a:srgbClr val="39C0BA"/>
                </a:solidFill>
              </a:rPr>
              <a:t>KNOW TYPES OF CREDIT</a:t>
            </a:r>
          </a:p>
          <a:p>
            <a:pPr marL="38100" indent="0">
              <a:lnSpc>
                <a:spcPct val="150000"/>
              </a:lnSpc>
              <a:buNone/>
            </a:pPr>
            <a:r>
              <a:rPr lang="en-US" sz="1600" dirty="0">
                <a:solidFill>
                  <a:srgbClr val="39C0BA"/>
                </a:solidFill>
              </a:rPr>
              <a:t>KNOW COMPONENTS OF A TRANSCRIPT AND HOW TO INTERPRET THEM</a:t>
            </a:r>
          </a:p>
          <a:p>
            <a:pPr marL="38100" indent="0">
              <a:lnSpc>
                <a:spcPct val="150000"/>
              </a:lnSpc>
              <a:buNone/>
            </a:pPr>
            <a:r>
              <a:rPr lang="en-US" sz="1600" dirty="0">
                <a:solidFill>
                  <a:srgbClr val="39C0BA"/>
                </a:solidFill>
              </a:rPr>
              <a:t>KNOW HOW TO READ COURSE DESCRIPTIONS</a:t>
            </a:r>
          </a:p>
          <a:p>
            <a:pPr marL="38100" indent="0">
              <a:lnSpc>
                <a:spcPct val="150000"/>
              </a:lnSpc>
              <a:buNone/>
            </a:pPr>
            <a:r>
              <a:rPr lang="en-US" sz="1600" dirty="0">
                <a:solidFill>
                  <a:srgbClr val="39C0BA"/>
                </a:solidFill>
              </a:rPr>
              <a:t>KNOW YOUR INSTITUTION &amp; POLICIES GUIDING ARTICULATION</a:t>
            </a:r>
          </a:p>
          <a:p>
            <a:pPr marL="38100" indent="0">
              <a:lnSpc>
                <a:spcPct val="150000"/>
              </a:lnSpc>
              <a:buNone/>
            </a:pPr>
            <a:r>
              <a:rPr lang="en-US" sz="1600" dirty="0">
                <a:solidFill>
                  <a:srgbClr val="39C0BA"/>
                </a:solidFill>
              </a:rPr>
              <a:t>KNOW HOW TO USE TECHNOLOGY</a:t>
            </a:r>
          </a:p>
          <a:p>
            <a:pPr marL="38100" indent="0">
              <a:lnSpc>
                <a:spcPct val="150000"/>
              </a:lnSpc>
              <a:buNone/>
            </a:pPr>
            <a:r>
              <a:rPr lang="en-US" sz="1600" dirty="0">
                <a:solidFill>
                  <a:srgbClr val="39C0BA"/>
                </a:solidFill>
              </a:rPr>
              <a:t>KNOW FERPA</a:t>
            </a:r>
          </a:p>
          <a:p>
            <a:pPr marL="38100" indent="0">
              <a:lnSpc>
                <a:spcPct val="150000"/>
              </a:lnSpc>
              <a:buNone/>
            </a:pPr>
            <a:r>
              <a:rPr lang="en-US" sz="1600" dirty="0">
                <a:solidFill>
                  <a:srgbClr val="39C0BA"/>
                </a:solidFill>
              </a:rPr>
              <a:t>KNOW HOW TO EXPLAIN WHAT YOU DO AND WHY THE ROLE IS ESSENTIAL</a:t>
            </a:r>
          </a:p>
          <a:p>
            <a:pPr marL="38100" indent="0">
              <a:lnSpc>
                <a:spcPct val="150000"/>
              </a:lnSpc>
              <a:buNone/>
            </a:pPr>
            <a:r>
              <a:rPr lang="en-US" sz="1600" dirty="0">
                <a:solidFill>
                  <a:srgbClr val="39C0BA"/>
                </a:solidFill>
              </a:rPr>
              <a:t>KNOW HOW TO BUILD RELATIONSHIPS</a:t>
            </a:r>
          </a:p>
          <a:p>
            <a:pPr marL="38100" indent="0">
              <a:lnSpc>
                <a:spcPct val="150000"/>
              </a:lnSpc>
              <a:buNone/>
            </a:pPr>
            <a:r>
              <a:rPr lang="en-US" sz="1600" dirty="0">
                <a:solidFill>
                  <a:srgbClr val="39C0BA"/>
                </a:solidFill>
              </a:rPr>
              <a:t>KNOW HOW TO BE CREATIVE</a:t>
            </a:r>
          </a:p>
          <a:p>
            <a:pPr marL="38100" indent="0">
              <a:lnSpc>
                <a:spcPct val="150000"/>
              </a:lnSpc>
              <a:buNone/>
            </a:pPr>
            <a:r>
              <a:rPr lang="en-US" sz="1600" dirty="0">
                <a:solidFill>
                  <a:srgbClr val="39C0BA"/>
                </a:solidFill>
              </a:rPr>
              <a:t>KNOW THE EXTERNAL RESOURCES</a:t>
            </a:r>
          </a:p>
        </p:txBody>
      </p:sp>
      <p:sp>
        <p:nvSpPr>
          <p:cNvPr id="219" name="Google Shape;219;p27"/>
          <p:cNvSpPr/>
          <p:nvPr/>
        </p:nvSpPr>
        <p:spPr>
          <a:xfrm>
            <a:off x="808632" y="5567320"/>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808632" y="290872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Google Shape;220;p27"/>
          <p:cNvSpPr/>
          <p:nvPr/>
        </p:nvSpPr>
        <p:spPr>
          <a:xfrm>
            <a:off x="808632" y="245955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p27"/>
          <p:cNvSpPr/>
          <p:nvPr/>
        </p:nvSpPr>
        <p:spPr>
          <a:xfrm>
            <a:off x="808632" y="201038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p27"/>
          <p:cNvSpPr/>
          <p:nvPr/>
        </p:nvSpPr>
        <p:spPr>
          <a:xfrm>
            <a:off x="808632" y="1561219"/>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0;p27"/>
          <p:cNvSpPr/>
          <p:nvPr/>
        </p:nvSpPr>
        <p:spPr>
          <a:xfrm>
            <a:off x="808632" y="3771206"/>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p27"/>
          <p:cNvSpPr/>
          <p:nvPr/>
        </p:nvSpPr>
        <p:spPr>
          <a:xfrm>
            <a:off x="808632" y="4241343"/>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p27"/>
          <p:cNvSpPr/>
          <p:nvPr/>
        </p:nvSpPr>
        <p:spPr>
          <a:xfrm>
            <a:off x="808632" y="4692092"/>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0;p27"/>
          <p:cNvSpPr/>
          <p:nvPr/>
        </p:nvSpPr>
        <p:spPr>
          <a:xfrm>
            <a:off x="808632" y="5129706"/>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218396" y="599942"/>
            <a:ext cx="8102637" cy="430887"/>
          </a:xfrm>
          <a:prstGeom prst="rect">
            <a:avLst/>
          </a:prstGeom>
        </p:spPr>
        <p:txBody>
          <a:bodyPr wrap="square">
            <a:spAutoFit/>
          </a:bodyPr>
          <a:lstStyle/>
          <a:p>
            <a:r>
              <a:rPr lang="en-US" sz="2200" b="1" dirty="0">
                <a:solidFill>
                  <a:schemeClr val="bg1"/>
                </a:solidFill>
                <a:latin typeface="Quicksand"/>
              </a:rPr>
              <a:t>10 Things Every Transcript Evaluator Should Know</a:t>
            </a:r>
          </a:p>
        </p:txBody>
      </p:sp>
      <p:sp>
        <p:nvSpPr>
          <p:cNvPr id="19" name="Google Shape;115;p18"/>
          <p:cNvSpPr/>
          <p:nvPr/>
        </p:nvSpPr>
        <p:spPr>
          <a:xfrm>
            <a:off x="616688" y="494675"/>
            <a:ext cx="563175" cy="56016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343;p38"/>
          <p:cNvGrpSpPr/>
          <p:nvPr/>
        </p:nvGrpSpPr>
        <p:grpSpPr>
          <a:xfrm>
            <a:off x="803314" y="639210"/>
            <a:ext cx="189922" cy="271090"/>
            <a:chOff x="590250" y="244200"/>
            <a:chExt cx="407975" cy="532175"/>
          </a:xfrm>
        </p:grpSpPr>
        <p:sp>
          <p:nvSpPr>
            <p:cNvPr id="21" name="Google Shape;344;p3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5;p3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p3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p3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8;p3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9;p38"/>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0;p38"/>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1;p38"/>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2;p38"/>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3;p3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4;p38"/>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5;p38"/>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6;p38"/>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7;p38"/>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465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TYPES OF CREDIT</a:t>
            </a:r>
            <a:endParaRPr dirty="0"/>
          </a:p>
        </p:txBody>
      </p:sp>
      <p:sp>
        <p:nvSpPr>
          <p:cNvPr id="95" name="Google Shape;95;p15"/>
          <p:cNvSpPr txBox="1">
            <a:spLocks noGrp="1"/>
          </p:cNvSpPr>
          <p:nvPr>
            <p:ph type="subTitle" idx="1"/>
          </p:nvPr>
        </p:nvSpPr>
        <p:spPr>
          <a:xfrm>
            <a:off x="1471825" y="1247297"/>
            <a:ext cx="6927900" cy="5157806"/>
          </a:xfrm>
          <a:prstGeom prst="rect">
            <a:avLst/>
          </a:prstGeom>
        </p:spPr>
        <p:txBody>
          <a:bodyPr spcFirstLastPara="1" wrap="square" lIns="91425" tIns="91425" rIns="91425" bIns="91425" anchor="t" anchorCtr="0">
            <a:noAutofit/>
          </a:bodyPr>
          <a:lstStyle/>
          <a:p>
            <a:pPr marL="285750" indent="-285750">
              <a:lnSpc>
                <a:spcPct val="150000"/>
              </a:lnSpc>
              <a:buClr>
                <a:srgbClr val="39C0BA"/>
              </a:buClr>
              <a:buFont typeface="Wingdings" panose="05000000000000000000" pitchFamily="2" charset="2"/>
              <a:buChar char="ü"/>
            </a:pPr>
            <a:r>
              <a:rPr lang="en-US" dirty="0"/>
              <a:t> Lower level credit (001-099 numbering system)</a:t>
            </a:r>
          </a:p>
          <a:p>
            <a:pPr marL="285750" indent="-285750">
              <a:lnSpc>
                <a:spcPct val="150000"/>
              </a:lnSpc>
              <a:buClr>
                <a:srgbClr val="39C0BA"/>
              </a:buClr>
              <a:buFont typeface="Wingdings" panose="05000000000000000000" pitchFamily="2" charset="2"/>
              <a:buChar char="ü"/>
            </a:pPr>
            <a:r>
              <a:rPr lang="en-US" dirty="0"/>
              <a:t>Graduate vs. undergraduate</a:t>
            </a:r>
          </a:p>
          <a:p>
            <a:pPr marL="285750" indent="-285750">
              <a:lnSpc>
                <a:spcPct val="150000"/>
              </a:lnSpc>
              <a:buClr>
                <a:srgbClr val="39C0BA"/>
              </a:buClr>
              <a:buFont typeface="Wingdings" panose="05000000000000000000" pitchFamily="2" charset="2"/>
              <a:buChar char="ü"/>
            </a:pPr>
            <a:r>
              <a:rPr lang="en-US" dirty="0"/>
              <a:t>Continuing Education credit</a:t>
            </a:r>
          </a:p>
          <a:p>
            <a:pPr marL="285750" indent="-285750">
              <a:lnSpc>
                <a:spcPct val="150000"/>
              </a:lnSpc>
              <a:buClr>
                <a:srgbClr val="39C0BA"/>
              </a:buClr>
              <a:buFont typeface="Wingdings" panose="05000000000000000000" pitchFamily="2" charset="2"/>
              <a:buChar char="ü"/>
            </a:pPr>
            <a:r>
              <a:rPr lang="en-US" dirty="0"/>
              <a:t>Technical credit</a:t>
            </a:r>
          </a:p>
          <a:p>
            <a:pPr marL="285750" indent="-285750">
              <a:lnSpc>
                <a:spcPct val="150000"/>
              </a:lnSpc>
              <a:buClr>
                <a:srgbClr val="39C0BA"/>
              </a:buClr>
              <a:buFont typeface="Wingdings" panose="05000000000000000000" pitchFamily="2" charset="2"/>
              <a:buChar char="ü"/>
            </a:pPr>
            <a:r>
              <a:rPr lang="en-US" dirty="0"/>
              <a:t>Repeated courses</a:t>
            </a:r>
          </a:p>
          <a:p>
            <a:pPr marL="285750" indent="-285750">
              <a:lnSpc>
                <a:spcPct val="150000"/>
              </a:lnSpc>
              <a:buClr>
                <a:srgbClr val="39C0BA"/>
              </a:buClr>
              <a:buFont typeface="Wingdings" panose="05000000000000000000" pitchFamily="2" charset="2"/>
              <a:buChar char="ü"/>
            </a:pPr>
            <a:r>
              <a:rPr lang="en-US" dirty="0"/>
              <a:t> Institutional credit vs. transfer credit</a:t>
            </a:r>
          </a:p>
          <a:p>
            <a:pPr marL="285750" indent="-285750">
              <a:lnSpc>
                <a:spcPct val="150000"/>
              </a:lnSpc>
              <a:buClr>
                <a:srgbClr val="39C0BA"/>
              </a:buClr>
              <a:buFont typeface="Wingdings" panose="05000000000000000000" pitchFamily="2" charset="2"/>
              <a:buChar char="ü"/>
            </a:pPr>
            <a:r>
              <a:rPr lang="en-US" dirty="0"/>
              <a:t>Study abroad credit</a:t>
            </a:r>
          </a:p>
          <a:p>
            <a:pPr marL="285750" indent="-285750">
              <a:lnSpc>
                <a:spcPct val="150000"/>
              </a:lnSpc>
              <a:buClr>
                <a:srgbClr val="39C0BA"/>
              </a:buClr>
              <a:buFont typeface="Wingdings" panose="05000000000000000000" pitchFamily="2" charset="2"/>
              <a:buChar char="ü"/>
            </a:pPr>
            <a:r>
              <a:rPr lang="en-US" dirty="0"/>
              <a:t>Dual enrollment credit</a:t>
            </a:r>
          </a:p>
          <a:p>
            <a:pPr marL="285750" indent="-285750">
              <a:lnSpc>
                <a:spcPct val="150000"/>
              </a:lnSpc>
              <a:buClr>
                <a:srgbClr val="39C0BA"/>
              </a:buClr>
              <a:buFont typeface="Wingdings" panose="05000000000000000000" pitchFamily="2" charset="2"/>
              <a:buChar char="ü"/>
            </a:pPr>
            <a:r>
              <a:rPr lang="en-US" dirty="0"/>
              <a:t>Partnership program credit</a:t>
            </a:r>
          </a:p>
          <a:p>
            <a:pPr marL="285750" indent="-285750">
              <a:lnSpc>
                <a:spcPct val="150000"/>
              </a:lnSpc>
              <a:buClr>
                <a:srgbClr val="39C0BA"/>
              </a:buClr>
              <a:buFont typeface="Wingdings" panose="05000000000000000000" pitchFamily="2" charset="2"/>
              <a:buChar char="ü"/>
            </a:pPr>
            <a:r>
              <a:rPr lang="en-US" dirty="0"/>
              <a:t>Credit for life experience/prior knowledge</a:t>
            </a:r>
          </a:p>
          <a:p>
            <a:pPr marL="285750" indent="-285750">
              <a:lnSpc>
                <a:spcPct val="150000"/>
              </a:lnSpc>
              <a:buClr>
                <a:srgbClr val="39C0BA"/>
              </a:buClr>
              <a:buFont typeface="Wingdings" panose="05000000000000000000" pitchFamily="2" charset="2"/>
              <a:buChar char="ü"/>
            </a:pPr>
            <a:r>
              <a:rPr lang="en-US" dirty="0"/>
              <a:t>Military credit</a:t>
            </a:r>
          </a:p>
          <a:p>
            <a:pPr marL="285750" indent="-285750">
              <a:lnSpc>
                <a:spcPct val="150000"/>
              </a:lnSpc>
              <a:buClr>
                <a:srgbClr val="39C0BA"/>
              </a:buClr>
              <a:buFont typeface="Wingdings" panose="05000000000000000000" pitchFamily="2" charset="2"/>
              <a:buChar char="ü"/>
            </a:pPr>
            <a:r>
              <a:rPr lang="en-US" dirty="0"/>
              <a:t>Credit by exam (institutional, AP, IB, CLEP, DSST, </a:t>
            </a:r>
            <a:r>
              <a:rPr lang="en-US" dirty="0" err="1"/>
              <a:t>etc</a:t>
            </a:r>
            <a:r>
              <a:rPr lang="en-US" dirty="0"/>
              <a:t>)</a:t>
            </a:r>
          </a:p>
          <a:p>
            <a:pPr marL="0" lvl="0" indent="0" algn="l" rtl="0">
              <a:lnSpc>
                <a:spcPct val="150000"/>
              </a:lnSpc>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1</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32382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305100" y="403092"/>
            <a:ext cx="6767100" cy="709800"/>
          </a:xfrm>
          <a:prstGeom prst="rect">
            <a:avLst/>
          </a:prstGeom>
        </p:spPr>
        <p:txBody>
          <a:bodyPr spcFirstLastPara="1" wrap="square" lIns="91425" tIns="91425" rIns="91425" bIns="91425" anchor="ctr" anchorCtr="0">
            <a:noAutofit/>
          </a:bodyPr>
          <a:lstStyle/>
          <a:p>
            <a:pPr lvl="0" algn="ctr"/>
            <a:r>
              <a:rPr lang="en-US" dirty="0"/>
              <a:t>KNOW COMPONENTS OF A TRANSCRIPT AND HOW TO INTERPRET THEM</a:t>
            </a:r>
            <a:endParaRPr dirty="0"/>
          </a:p>
        </p:txBody>
      </p:sp>
      <p:sp>
        <p:nvSpPr>
          <p:cNvPr id="95" name="Google Shape;95;p15"/>
          <p:cNvSpPr txBox="1">
            <a:spLocks noGrp="1"/>
          </p:cNvSpPr>
          <p:nvPr>
            <p:ph type="subTitle" idx="1"/>
          </p:nvPr>
        </p:nvSpPr>
        <p:spPr>
          <a:xfrm>
            <a:off x="1485569" y="1700194"/>
            <a:ext cx="6927900" cy="515780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rgbClr val="39C0BA"/>
              </a:buClr>
              <a:buFont typeface="Wingdings" panose="05000000000000000000" pitchFamily="2" charset="2"/>
              <a:buChar char="ü"/>
            </a:pPr>
            <a:r>
              <a:rPr lang="en-US" b="1" dirty="0"/>
              <a:t>Each transcript is different, become familiar with those differences</a:t>
            </a:r>
          </a:p>
          <a:p>
            <a:pPr marL="285750" lvl="0" indent="-285750" algn="l" rtl="0">
              <a:spcBef>
                <a:spcPts val="0"/>
              </a:spcBef>
              <a:spcAft>
                <a:spcPts val="0"/>
              </a:spcAft>
              <a:buClr>
                <a:srgbClr val="39C0BA"/>
              </a:buClr>
              <a:buFont typeface="Wingdings" panose="05000000000000000000" pitchFamily="2" charset="2"/>
              <a:buChar char="ü"/>
            </a:pPr>
            <a:endParaRPr lang="en-US" b="1" dirty="0"/>
          </a:p>
          <a:p>
            <a:pPr marL="285750" lvl="0" indent="-285750" algn="l" rtl="0">
              <a:spcBef>
                <a:spcPts val="0"/>
              </a:spcBef>
              <a:spcAft>
                <a:spcPts val="0"/>
              </a:spcAft>
              <a:buClr>
                <a:srgbClr val="39C0BA"/>
              </a:buClr>
              <a:buFont typeface="Wingdings" panose="05000000000000000000" pitchFamily="2" charset="2"/>
              <a:buChar char="ü"/>
            </a:pPr>
            <a:r>
              <a:rPr lang="en-US" b="1" dirty="0"/>
              <a:t>Key items to familiarize yourself with:</a:t>
            </a:r>
          </a:p>
          <a:p>
            <a:pPr marL="0" lvl="0" indent="0" algn="l" rtl="0">
              <a:lnSpc>
                <a:spcPct val="150000"/>
              </a:lnSpc>
              <a:spcBef>
                <a:spcPts val="0"/>
              </a:spcBef>
              <a:spcAft>
                <a:spcPts val="0"/>
              </a:spcAft>
            </a:pPr>
            <a:r>
              <a:rPr lang="en-US" b="1" dirty="0"/>
              <a:t>	</a:t>
            </a:r>
            <a:r>
              <a:rPr lang="en-US" dirty="0">
                <a:solidFill>
                  <a:schemeClr val="bg1"/>
                </a:solidFill>
              </a:rPr>
              <a:t>Terms</a:t>
            </a:r>
          </a:p>
          <a:p>
            <a:pPr marL="0" lvl="0" indent="0" algn="l" rtl="0">
              <a:lnSpc>
                <a:spcPct val="150000"/>
              </a:lnSpc>
              <a:spcBef>
                <a:spcPts val="0"/>
              </a:spcBef>
              <a:spcAft>
                <a:spcPts val="0"/>
              </a:spcAft>
            </a:pPr>
            <a:r>
              <a:rPr lang="en-US" dirty="0">
                <a:solidFill>
                  <a:schemeClr val="bg1"/>
                </a:solidFill>
              </a:rPr>
              <a:t>	Grading Scale</a:t>
            </a:r>
          </a:p>
          <a:p>
            <a:pPr marL="0" lvl="0" indent="0" algn="l" rtl="0">
              <a:lnSpc>
                <a:spcPct val="150000"/>
              </a:lnSpc>
              <a:spcBef>
                <a:spcPts val="0"/>
              </a:spcBef>
              <a:spcAft>
                <a:spcPts val="0"/>
              </a:spcAft>
            </a:pPr>
            <a:r>
              <a:rPr lang="en-US" dirty="0">
                <a:solidFill>
                  <a:schemeClr val="bg1"/>
                </a:solidFill>
              </a:rPr>
              <a:t>	Credit Hours</a:t>
            </a:r>
          </a:p>
          <a:p>
            <a:pPr marL="0" lvl="0" indent="0" algn="l" rtl="0">
              <a:lnSpc>
                <a:spcPct val="150000"/>
              </a:lnSpc>
              <a:spcBef>
                <a:spcPts val="0"/>
              </a:spcBef>
              <a:spcAft>
                <a:spcPts val="0"/>
              </a:spcAft>
            </a:pPr>
            <a:r>
              <a:rPr lang="en-US" dirty="0">
                <a:solidFill>
                  <a:schemeClr val="bg1"/>
                </a:solidFill>
              </a:rPr>
              <a:t>	Course Numbering</a:t>
            </a:r>
          </a:p>
          <a:p>
            <a:pPr marL="0" lvl="0" indent="0" algn="l" rtl="0">
              <a:lnSpc>
                <a:spcPct val="150000"/>
              </a:lnSpc>
              <a:spcBef>
                <a:spcPts val="0"/>
              </a:spcBef>
              <a:spcAft>
                <a:spcPts val="0"/>
              </a:spcAft>
            </a:pPr>
            <a:r>
              <a:rPr lang="en-US" dirty="0">
                <a:solidFill>
                  <a:schemeClr val="bg1"/>
                </a:solidFill>
              </a:rPr>
              <a:t>	General Education Designations </a:t>
            </a:r>
          </a:p>
          <a:p>
            <a:pPr marL="0" lvl="0" indent="0" algn="l" rtl="0">
              <a:lnSpc>
                <a:spcPct val="150000"/>
              </a:lnSpc>
              <a:spcBef>
                <a:spcPts val="0"/>
              </a:spcBef>
              <a:spcAft>
                <a:spcPts val="0"/>
              </a:spcAft>
            </a:pPr>
            <a:r>
              <a:rPr lang="en-US" dirty="0">
                <a:solidFill>
                  <a:schemeClr val="bg1"/>
                </a:solidFill>
              </a:rPr>
              <a:t>	Institution Hours/Credit</a:t>
            </a:r>
          </a:p>
          <a:p>
            <a:pPr marL="0" lvl="0" indent="0" algn="l" rtl="0">
              <a:lnSpc>
                <a:spcPct val="150000"/>
              </a:lnSpc>
              <a:spcBef>
                <a:spcPts val="0"/>
              </a:spcBef>
              <a:spcAft>
                <a:spcPts val="0"/>
              </a:spcAft>
            </a:pPr>
            <a:r>
              <a:rPr lang="en-US" dirty="0">
                <a:solidFill>
                  <a:schemeClr val="bg1"/>
                </a:solidFill>
              </a:rPr>
              <a:t>	Previous transfer credit</a:t>
            </a:r>
          </a:p>
          <a:p>
            <a:pPr marL="0" lvl="0" indent="0" algn="l" rtl="0">
              <a:lnSpc>
                <a:spcPct val="150000"/>
              </a:lnSpc>
              <a:spcBef>
                <a:spcPts val="0"/>
              </a:spcBef>
              <a:spcAft>
                <a:spcPts val="0"/>
              </a:spcAft>
            </a:pPr>
            <a:r>
              <a:rPr lang="en-US" dirty="0">
                <a:solidFill>
                  <a:schemeClr val="bg1"/>
                </a:solidFill>
              </a:rPr>
              <a:t>	Degree awarded</a:t>
            </a:r>
          </a:p>
          <a:p>
            <a:pPr marL="0" lvl="0" indent="0" algn="l" rtl="0">
              <a:lnSpc>
                <a:spcPct val="150000"/>
              </a:lnSpc>
              <a:spcBef>
                <a:spcPts val="0"/>
              </a:spcBef>
              <a:spcAft>
                <a:spcPts val="0"/>
              </a:spcAft>
            </a:pPr>
            <a:r>
              <a:rPr lang="en-US" dirty="0">
                <a:solidFill>
                  <a:schemeClr val="bg1"/>
                </a:solidFill>
              </a:rPr>
              <a:t>	GPA hours, earned hours, overall GPA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98219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72975" y="222338"/>
            <a:ext cx="6767100" cy="709800"/>
          </a:xfrm>
          <a:prstGeom prst="rect">
            <a:avLst/>
          </a:prstGeom>
        </p:spPr>
        <p:txBody>
          <a:bodyPr spcFirstLastPara="1" wrap="square" lIns="91425" tIns="91425" rIns="91425" bIns="91425" anchor="ctr" anchorCtr="0">
            <a:noAutofit/>
          </a:bodyPr>
          <a:lstStyle/>
          <a:p>
            <a:pPr lvl="0" algn="ctr"/>
            <a:r>
              <a:rPr lang="en-US" sz="2000" dirty="0"/>
              <a:t>KNOW COMPONENTS OF A TRANSCRIPT AND HOW TO INTERPRET THEM</a:t>
            </a:r>
            <a:endParaRPr sz="2000"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Subtitle 2"/>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7C4E848E-76C7-E87F-980B-71E16B567AE1}"/>
              </a:ext>
            </a:extLst>
          </p:cNvPr>
          <p:cNvPicPr>
            <a:picLocks noChangeAspect="1"/>
          </p:cNvPicPr>
          <p:nvPr/>
        </p:nvPicPr>
        <p:blipFill>
          <a:blip r:embed="rId3"/>
          <a:stretch>
            <a:fillRect/>
          </a:stretch>
        </p:blipFill>
        <p:spPr>
          <a:xfrm>
            <a:off x="2437360" y="1082496"/>
            <a:ext cx="4269279" cy="5565429"/>
          </a:xfrm>
          <a:prstGeom prst="rect">
            <a:avLst/>
          </a:prstGeom>
        </p:spPr>
      </p:pic>
      <p:sp>
        <p:nvSpPr>
          <p:cNvPr id="8" name="Oval 7">
            <a:extLst>
              <a:ext uri="{FF2B5EF4-FFF2-40B4-BE49-F238E27FC236}">
                <a16:creationId xmlns:a16="http://schemas.microsoft.com/office/drawing/2014/main" id="{BCB6C4D7-CD4F-F32A-E909-6EA3BA362702}"/>
              </a:ext>
            </a:extLst>
          </p:cNvPr>
          <p:cNvSpPr/>
          <p:nvPr/>
        </p:nvSpPr>
        <p:spPr>
          <a:xfrm>
            <a:off x="2609225" y="2022814"/>
            <a:ext cx="1639226" cy="6701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259EC6B-C5EF-8C97-906D-A184103150B7}"/>
              </a:ext>
            </a:extLst>
          </p:cNvPr>
          <p:cNvSpPr/>
          <p:nvPr/>
        </p:nvSpPr>
        <p:spPr>
          <a:xfrm>
            <a:off x="4994125" y="2852070"/>
            <a:ext cx="1639226" cy="6701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A912895-4C6A-6510-B5A4-76086EDEF325}"/>
              </a:ext>
            </a:extLst>
          </p:cNvPr>
          <p:cNvSpPr/>
          <p:nvPr/>
        </p:nvSpPr>
        <p:spPr>
          <a:xfrm>
            <a:off x="2788769" y="2806768"/>
            <a:ext cx="1639226" cy="4245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AB7EB530-29F3-2D91-4B4C-B5BA626D9D96}"/>
              </a:ext>
            </a:extLst>
          </p:cNvPr>
          <p:cNvSpPr/>
          <p:nvPr/>
        </p:nvSpPr>
        <p:spPr>
          <a:xfrm rot="4091845">
            <a:off x="5614393" y="1654896"/>
            <a:ext cx="241258" cy="362611"/>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27AFCB-6687-7B66-9878-D69C24FC1DE8}"/>
              </a:ext>
            </a:extLst>
          </p:cNvPr>
          <p:cNvSpPr/>
          <p:nvPr/>
        </p:nvSpPr>
        <p:spPr>
          <a:xfrm>
            <a:off x="2980691" y="1782786"/>
            <a:ext cx="896293" cy="179340"/>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Up 18">
            <a:extLst>
              <a:ext uri="{FF2B5EF4-FFF2-40B4-BE49-F238E27FC236}">
                <a16:creationId xmlns:a16="http://schemas.microsoft.com/office/drawing/2014/main" id="{3C3DE16D-F051-2AC1-DFBA-7DEDFE31E456}"/>
              </a:ext>
            </a:extLst>
          </p:cNvPr>
          <p:cNvSpPr/>
          <p:nvPr/>
        </p:nvSpPr>
        <p:spPr>
          <a:xfrm rot="4091845">
            <a:off x="4307366" y="6164853"/>
            <a:ext cx="241258" cy="362611"/>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6A21B5F7-A92E-58DA-1202-E42191CD5712}"/>
              </a:ext>
            </a:extLst>
          </p:cNvPr>
          <p:cNvSpPr/>
          <p:nvPr/>
        </p:nvSpPr>
        <p:spPr>
          <a:xfrm rot="10800000">
            <a:off x="2948215" y="6009710"/>
            <a:ext cx="241258" cy="362611"/>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469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72975" y="222338"/>
            <a:ext cx="6767100" cy="709800"/>
          </a:xfrm>
          <a:prstGeom prst="rect">
            <a:avLst/>
          </a:prstGeom>
        </p:spPr>
        <p:txBody>
          <a:bodyPr spcFirstLastPara="1" wrap="square" lIns="91425" tIns="91425" rIns="91425" bIns="91425" anchor="ctr" anchorCtr="0">
            <a:noAutofit/>
          </a:bodyPr>
          <a:lstStyle/>
          <a:p>
            <a:pPr lvl="0" algn="ctr"/>
            <a:r>
              <a:rPr lang="en-US" sz="2000" dirty="0"/>
              <a:t>KNOW COMPONENTS OF A TRANSCRIPT AND HOW TO INTERPRET THEM</a:t>
            </a:r>
            <a:endParaRPr sz="2000"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306" y="1091607"/>
            <a:ext cx="4281484" cy="5556318"/>
          </a:xfrm>
          <a:prstGeom prst="rect">
            <a:avLst/>
          </a:prstGeom>
        </p:spPr>
      </p:pic>
      <p:sp>
        <p:nvSpPr>
          <p:cNvPr id="3" name="Subtitle 2"/>
          <p:cNvSpPr>
            <a:spLocks noGrp="1"/>
          </p:cNvSpPr>
          <p:nvPr>
            <p:ph type="subTitle" idx="1"/>
          </p:nvPr>
        </p:nvSpPr>
        <p:spPr/>
        <p:txBody>
          <a:bodyPr/>
          <a:lstStyle/>
          <a:p>
            <a:endParaRPr lang="en-US" dirty="0"/>
          </a:p>
        </p:txBody>
      </p:sp>
      <p:sp>
        <p:nvSpPr>
          <p:cNvPr id="15" name="Oval 14"/>
          <p:cNvSpPr/>
          <p:nvPr/>
        </p:nvSpPr>
        <p:spPr>
          <a:xfrm>
            <a:off x="5441972" y="1720855"/>
            <a:ext cx="1126273" cy="6802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2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072975" y="222338"/>
            <a:ext cx="6767100" cy="709800"/>
          </a:xfrm>
          <a:prstGeom prst="rect">
            <a:avLst/>
          </a:prstGeom>
        </p:spPr>
        <p:txBody>
          <a:bodyPr spcFirstLastPara="1" wrap="square" lIns="91425" tIns="91425" rIns="91425" bIns="91425" anchor="ctr" anchorCtr="0">
            <a:noAutofit/>
          </a:bodyPr>
          <a:lstStyle/>
          <a:p>
            <a:pPr lvl="0" algn="ctr"/>
            <a:r>
              <a:rPr lang="en-US" sz="2000" dirty="0"/>
              <a:t>KNOW COMPONENTS OF A TRANSCRIPT AND HOW TO INTERPRET THEM</a:t>
            </a:r>
            <a:endParaRPr sz="2000" dirty="0"/>
          </a:p>
        </p:txBody>
      </p:sp>
      <p:sp>
        <p:nvSpPr>
          <p:cNvPr id="96" name="Google Shape;96;p15"/>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
        <p:nvSpPr>
          <p:cNvPr id="97" name="Google Shape;97;p15"/>
          <p:cNvSpPr txBox="1">
            <a:spLocks noGrp="1"/>
          </p:cNvSpPr>
          <p:nvPr>
            <p:ph type="sldNum" idx="12"/>
          </p:nvPr>
        </p:nvSpPr>
        <p:spPr>
          <a:xfrm>
            <a:off x="8523157" y="6437775"/>
            <a:ext cx="548700" cy="42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102" y="1180826"/>
            <a:ext cx="4076846" cy="5290748"/>
          </a:xfrm>
          <a:prstGeom prst="rect">
            <a:avLst/>
          </a:prstGeom>
        </p:spPr>
      </p:pic>
      <p:sp>
        <p:nvSpPr>
          <p:cNvPr id="7" name="Oval 6"/>
          <p:cNvSpPr/>
          <p:nvPr/>
        </p:nvSpPr>
        <p:spPr>
          <a:xfrm>
            <a:off x="2865863" y="2877014"/>
            <a:ext cx="992460" cy="162885"/>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4306084" y="2649605"/>
            <a:ext cx="1590662" cy="323386"/>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highlight>
                <a:srgbClr val="FF0000"/>
              </a:highlight>
            </a:endParaRPr>
          </a:p>
        </p:txBody>
      </p:sp>
      <p:sp>
        <p:nvSpPr>
          <p:cNvPr id="12" name="Oval 11"/>
          <p:cNvSpPr/>
          <p:nvPr/>
        </p:nvSpPr>
        <p:spPr>
          <a:xfrm>
            <a:off x="2544024" y="5166569"/>
            <a:ext cx="3352722" cy="3233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310FF23-2588-9056-8C3F-A4EC9818F754}"/>
              </a:ext>
            </a:extLst>
          </p:cNvPr>
          <p:cNvSpPr/>
          <p:nvPr/>
        </p:nvSpPr>
        <p:spPr>
          <a:xfrm>
            <a:off x="2730371" y="1868034"/>
            <a:ext cx="1127952" cy="323386"/>
          </a:xfrm>
          <a:prstGeom prst="ellipse">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highlight>
                <a:srgbClr val="FF0000"/>
              </a:highlight>
            </a:endParaRPr>
          </a:p>
        </p:txBody>
      </p:sp>
      <p:sp>
        <p:nvSpPr>
          <p:cNvPr id="3" name="Arrow: Up 2">
            <a:extLst>
              <a:ext uri="{FF2B5EF4-FFF2-40B4-BE49-F238E27FC236}">
                <a16:creationId xmlns:a16="http://schemas.microsoft.com/office/drawing/2014/main" id="{66CDA7F1-2A44-9CFC-22CC-EDEF075F00E9}"/>
              </a:ext>
            </a:extLst>
          </p:cNvPr>
          <p:cNvSpPr/>
          <p:nvPr/>
        </p:nvSpPr>
        <p:spPr>
          <a:xfrm rot="17775814">
            <a:off x="4041323" y="5478493"/>
            <a:ext cx="231837" cy="552261"/>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91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1178</Words>
  <Application>Microsoft Office PowerPoint</Application>
  <PresentationFormat>On-screen Show (4:3)</PresentationFormat>
  <Paragraphs>301</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MV Boli</vt:lpstr>
      <vt:lpstr>Quicksand</vt:lpstr>
      <vt:lpstr>Wingdings</vt:lpstr>
      <vt:lpstr>Eleanor template</vt:lpstr>
      <vt:lpstr>Supporting Transcript Evaluators: What They Need to Know to Be Successful AACRAO Webinar June 2024</vt:lpstr>
      <vt:lpstr>Hello!</vt:lpstr>
      <vt:lpstr>Transcript Evaluation</vt:lpstr>
      <vt:lpstr>PowerPoint Presentation</vt:lpstr>
      <vt:lpstr>KNOW TYPES OF CREDIT</vt:lpstr>
      <vt:lpstr>KNOW COMPONENTS OF A TRANSCRIPT AND HOW TO INTERPRET THEM</vt:lpstr>
      <vt:lpstr>KNOW COMPONENTS OF A TRANSCRIPT AND HOW TO INTERPRET THEM</vt:lpstr>
      <vt:lpstr>KNOW COMPONENTS OF A TRANSCRIPT AND HOW TO INTERPRET THEM</vt:lpstr>
      <vt:lpstr>KNOW COMPONENTS OF A TRANSCRIPT AND HOW TO INTERPRET THEM</vt:lpstr>
      <vt:lpstr>PowerPoint Presentation</vt:lpstr>
      <vt:lpstr>KNOW COMPONENTS OF A TRANSCRIPT AND HOW TO INTERPRET THEM</vt:lpstr>
      <vt:lpstr>KNOW COMPONENTS OF A TRANSCRIPT AND HOW TO INTERPRET THEM</vt:lpstr>
      <vt:lpstr>KNOW HOW TO READ  COURSE DESCRIPTIONS</vt:lpstr>
      <vt:lpstr>KNOW HOW TO READ  COURSE DESCRIPTIONS</vt:lpstr>
      <vt:lpstr>PowerPoint Presentation</vt:lpstr>
      <vt:lpstr>KNOW YOUR INSTITUTION &amp; POLICIES GUIDING ARTICULATION</vt:lpstr>
      <vt:lpstr>KNOW YOUR INSTITUTION &amp; POLICIES GUIDING ARTICULATION</vt:lpstr>
      <vt:lpstr>PowerPoint Presentation</vt:lpstr>
      <vt:lpstr>KNOW HOW TO USE TECHNOLOGY</vt:lpstr>
      <vt:lpstr>KNOW HOW TO USE TECHNOLOGY</vt:lpstr>
      <vt:lpstr>KNOW FERPA</vt:lpstr>
      <vt:lpstr>PowerPoint Presentation</vt:lpstr>
      <vt:lpstr>KNOW HOW TO EXPLAIN WHAT YOU DO AND WHY THE ROLE IS ESSENTIAL </vt:lpstr>
      <vt:lpstr>KNOW HOW TO BUILD RELATIONSHIPS</vt:lpstr>
      <vt:lpstr>KNOW HOW TO BE CREATIVE</vt:lpstr>
      <vt:lpstr>PowerPoint Presentation</vt:lpstr>
      <vt:lpstr>KNOW THE EXTERNAL RESOURCES</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Katie Ann Schwienteck</dc:creator>
  <cp:lastModifiedBy>Schwienteck, Katie</cp:lastModifiedBy>
  <cp:revision>60</cp:revision>
  <cp:lastPrinted>2024-06-25T14:45:10Z</cp:lastPrinted>
  <dcterms:modified xsi:type="dcterms:W3CDTF">2024-06-25T14:45:18Z</dcterms:modified>
</cp:coreProperties>
</file>