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5" r:id="rId9"/>
    <p:sldId id="266" r:id="rId10"/>
    <p:sldId id="264" r:id="rId11"/>
    <p:sldId id="267" r:id="rId12"/>
    <p:sldId id="268"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4" d="100"/>
          <a:sy n="74" d="100"/>
        </p:scale>
        <p:origin x="64"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894BA-D0CB-4D86-BD8E-5401306DFFA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83070D3-DA29-4494-BF86-CB24421983F0}">
      <dgm:prSet/>
      <dgm:spPr/>
      <dgm:t>
        <a:bodyPr/>
        <a:lstStyle/>
        <a:p>
          <a:r>
            <a:rPr lang="en-US"/>
            <a:t>Be open, </a:t>
          </a:r>
        </a:p>
      </dgm:t>
    </dgm:pt>
    <dgm:pt modelId="{90DA41C8-58D6-4186-824A-EC9069D7F9CB}" type="parTrans" cxnId="{CA18D731-3BDA-4910-9B3B-AB07FEDC3AF1}">
      <dgm:prSet/>
      <dgm:spPr/>
      <dgm:t>
        <a:bodyPr/>
        <a:lstStyle/>
        <a:p>
          <a:endParaRPr lang="en-US"/>
        </a:p>
      </dgm:t>
    </dgm:pt>
    <dgm:pt modelId="{7F162C59-38E0-43F9-B5A8-646FE4623F57}" type="sibTrans" cxnId="{CA18D731-3BDA-4910-9B3B-AB07FEDC3AF1}">
      <dgm:prSet/>
      <dgm:spPr/>
      <dgm:t>
        <a:bodyPr/>
        <a:lstStyle/>
        <a:p>
          <a:endParaRPr lang="en-US"/>
        </a:p>
      </dgm:t>
    </dgm:pt>
    <dgm:pt modelId="{E0F58B70-5F7B-442B-B9DA-3D1FA5151CF0}">
      <dgm:prSet/>
      <dgm:spPr/>
      <dgm:t>
        <a:bodyPr/>
        <a:lstStyle/>
        <a:p>
          <a:r>
            <a:rPr lang="en-US"/>
            <a:t>Be honest</a:t>
          </a:r>
        </a:p>
      </dgm:t>
    </dgm:pt>
    <dgm:pt modelId="{4F33B5D5-4E76-46B8-BF60-108C1FB3AE6F}" type="parTrans" cxnId="{D5C91835-DA33-4D1D-A579-39DC9283A0AD}">
      <dgm:prSet/>
      <dgm:spPr/>
      <dgm:t>
        <a:bodyPr/>
        <a:lstStyle/>
        <a:p>
          <a:endParaRPr lang="en-US"/>
        </a:p>
      </dgm:t>
    </dgm:pt>
    <dgm:pt modelId="{6B154896-59FC-4410-A5D8-99F9EBB281BF}" type="sibTrans" cxnId="{D5C91835-DA33-4D1D-A579-39DC9283A0AD}">
      <dgm:prSet/>
      <dgm:spPr/>
      <dgm:t>
        <a:bodyPr/>
        <a:lstStyle/>
        <a:p>
          <a:endParaRPr lang="en-US"/>
        </a:p>
      </dgm:t>
    </dgm:pt>
    <dgm:pt modelId="{AE53D4CC-3939-4660-814C-A087E2FD1B8A}">
      <dgm:prSet/>
      <dgm:spPr/>
      <dgm:t>
        <a:bodyPr/>
        <a:lstStyle/>
        <a:p>
          <a:r>
            <a:rPr lang="en-US"/>
            <a:t>Be thought-provoking</a:t>
          </a:r>
        </a:p>
      </dgm:t>
    </dgm:pt>
    <dgm:pt modelId="{D2A6A290-F18E-4A2C-8805-B0BD88650BA4}" type="parTrans" cxnId="{296ABC77-94F6-4FE2-B37A-9CA740BD3E97}">
      <dgm:prSet/>
      <dgm:spPr/>
      <dgm:t>
        <a:bodyPr/>
        <a:lstStyle/>
        <a:p>
          <a:endParaRPr lang="en-US"/>
        </a:p>
      </dgm:t>
    </dgm:pt>
    <dgm:pt modelId="{DD54F070-F043-4B3B-869F-5D7FBF2DA748}" type="sibTrans" cxnId="{296ABC77-94F6-4FE2-B37A-9CA740BD3E97}">
      <dgm:prSet/>
      <dgm:spPr/>
      <dgm:t>
        <a:bodyPr/>
        <a:lstStyle/>
        <a:p>
          <a:endParaRPr lang="en-US"/>
        </a:p>
      </dgm:t>
    </dgm:pt>
    <dgm:pt modelId="{C6205639-F2C6-48CF-AA58-4FA58A614963}">
      <dgm:prSet/>
      <dgm:spPr/>
      <dgm:t>
        <a:bodyPr/>
        <a:lstStyle/>
        <a:p>
          <a:r>
            <a:rPr lang="en-US"/>
            <a:t>Let’s focus on issues and not personalities</a:t>
          </a:r>
        </a:p>
      </dgm:t>
    </dgm:pt>
    <dgm:pt modelId="{318BADB9-9653-478D-9186-F457CEAACE86}" type="parTrans" cxnId="{E9224AA2-D8CD-4C90-AEAE-1A0ACA64678D}">
      <dgm:prSet/>
      <dgm:spPr/>
      <dgm:t>
        <a:bodyPr/>
        <a:lstStyle/>
        <a:p>
          <a:endParaRPr lang="en-US"/>
        </a:p>
      </dgm:t>
    </dgm:pt>
    <dgm:pt modelId="{804D5533-6D48-4050-9E83-4C88590DDD1D}" type="sibTrans" cxnId="{E9224AA2-D8CD-4C90-AEAE-1A0ACA64678D}">
      <dgm:prSet/>
      <dgm:spPr/>
      <dgm:t>
        <a:bodyPr/>
        <a:lstStyle/>
        <a:p>
          <a:endParaRPr lang="en-US"/>
        </a:p>
      </dgm:t>
    </dgm:pt>
    <dgm:pt modelId="{7424ACD9-C45F-4203-9EEE-3EDF6D99D8DA}" type="pres">
      <dgm:prSet presAssocID="{C28894BA-D0CB-4D86-BD8E-5401306DFFAA}" presName="root" presStyleCnt="0">
        <dgm:presLayoutVars>
          <dgm:dir/>
          <dgm:resizeHandles val="exact"/>
        </dgm:presLayoutVars>
      </dgm:prSet>
      <dgm:spPr/>
    </dgm:pt>
    <dgm:pt modelId="{746851E7-DE14-48E9-BAC7-E47F767C2C14}" type="pres">
      <dgm:prSet presAssocID="{A83070D3-DA29-4494-BF86-CB24421983F0}" presName="compNode" presStyleCnt="0"/>
      <dgm:spPr/>
    </dgm:pt>
    <dgm:pt modelId="{3FBEC23B-6A76-45F2-AD6F-D45093EED1C9}" type="pres">
      <dgm:prSet presAssocID="{A83070D3-DA29-4494-BF86-CB24421983F0}" presName="bgRect" presStyleLbl="bgShp" presStyleIdx="0" presStyleCnt="4"/>
      <dgm:spPr/>
    </dgm:pt>
    <dgm:pt modelId="{C8677657-0D5E-407B-A366-5807DB17F3DB}" type="pres">
      <dgm:prSet presAssocID="{A83070D3-DA29-4494-BF86-CB24421983F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ign Language"/>
        </a:ext>
      </dgm:extLst>
    </dgm:pt>
    <dgm:pt modelId="{BD0B064D-F0C1-4970-867C-38055CDECE16}" type="pres">
      <dgm:prSet presAssocID="{A83070D3-DA29-4494-BF86-CB24421983F0}" presName="spaceRect" presStyleCnt="0"/>
      <dgm:spPr/>
    </dgm:pt>
    <dgm:pt modelId="{33DFCD24-3FEE-4898-BD95-B0E523E4964E}" type="pres">
      <dgm:prSet presAssocID="{A83070D3-DA29-4494-BF86-CB24421983F0}" presName="parTx" presStyleLbl="revTx" presStyleIdx="0" presStyleCnt="4">
        <dgm:presLayoutVars>
          <dgm:chMax val="0"/>
          <dgm:chPref val="0"/>
        </dgm:presLayoutVars>
      </dgm:prSet>
      <dgm:spPr/>
    </dgm:pt>
    <dgm:pt modelId="{88DC8802-DBE9-42B5-98EB-4618876D5400}" type="pres">
      <dgm:prSet presAssocID="{7F162C59-38E0-43F9-B5A8-646FE4623F57}" presName="sibTrans" presStyleCnt="0"/>
      <dgm:spPr/>
    </dgm:pt>
    <dgm:pt modelId="{02915668-2DE1-4A3A-8672-1D2CF6618DA2}" type="pres">
      <dgm:prSet presAssocID="{E0F58B70-5F7B-442B-B9DA-3D1FA5151CF0}" presName="compNode" presStyleCnt="0"/>
      <dgm:spPr/>
    </dgm:pt>
    <dgm:pt modelId="{920E8CFF-99E0-402D-AE96-6A890B543F84}" type="pres">
      <dgm:prSet presAssocID="{E0F58B70-5F7B-442B-B9DA-3D1FA5151CF0}" presName="bgRect" presStyleLbl="bgShp" presStyleIdx="1" presStyleCnt="4"/>
      <dgm:spPr/>
    </dgm:pt>
    <dgm:pt modelId="{55D6A448-DA6B-439C-9F13-C3E6A31E4039}" type="pres">
      <dgm:prSet presAssocID="{E0F58B70-5F7B-442B-B9DA-3D1FA5151C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3E8F20CB-F837-472B-9EB6-EBA61810E0BF}" type="pres">
      <dgm:prSet presAssocID="{E0F58B70-5F7B-442B-B9DA-3D1FA5151CF0}" presName="spaceRect" presStyleCnt="0"/>
      <dgm:spPr/>
    </dgm:pt>
    <dgm:pt modelId="{506CF0D8-AB06-4E75-AFB6-1E9F5EE50698}" type="pres">
      <dgm:prSet presAssocID="{E0F58B70-5F7B-442B-B9DA-3D1FA5151CF0}" presName="parTx" presStyleLbl="revTx" presStyleIdx="1" presStyleCnt="4">
        <dgm:presLayoutVars>
          <dgm:chMax val="0"/>
          <dgm:chPref val="0"/>
        </dgm:presLayoutVars>
      </dgm:prSet>
      <dgm:spPr/>
    </dgm:pt>
    <dgm:pt modelId="{7641DD92-3B6B-4FCF-BD2F-6EC55A646F31}" type="pres">
      <dgm:prSet presAssocID="{6B154896-59FC-4410-A5D8-99F9EBB281BF}" presName="sibTrans" presStyleCnt="0"/>
      <dgm:spPr/>
    </dgm:pt>
    <dgm:pt modelId="{4773A68D-3841-49DF-B984-DEF1325E077E}" type="pres">
      <dgm:prSet presAssocID="{AE53D4CC-3939-4660-814C-A087E2FD1B8A}" presName="compNode" presStyleCnt="0"/>
      <dgm:spPr/>
    </dgm:pt>
    <dgm:pt modelId="{47F8CE86-697B-491E-A775-E9C353895AD9}" type="pres">
      <dgm:prSet presAssocID="{AE53D4CC-3939-4660-814C-A087E2FD1B8A}" presName="bgRect" presStyleLbl="bgShp" presStyleIdx="2" presStyleCnt="4"/>
      <dgm:spPr/>
    </dgm:pt>
    <dgm:pt modelId="{2B91F2A5-D244-4A72-BA3D-C4AB8EB15221}" type="pres">
      <dgm:prSet presAssocID="{AE53D4CC-3939-4660-814C-A087E2FD1B8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1516418B-3B31-4D2C-82E8-40EDDC719CA4}" type="pres">
      <dgm:prSet presAssocID="{AE53D4CC-3939-4660-814C-A087E2FD1B8A}" presName="spaceRect" presStyleCnt="0"/>
      <dgm:spPr/>
    </dgm:pt>
    <dgm:pt modelId="{2349FD9C-8469-473E-A489-EB3F28920BE1}" type="pres">
      <dgm:prSet presAssocID="{AE53D4CC-3939-4660-814C-A087E2FD1B8A}" presName="parTx" presStyleLbl="revTx" presStyleIdx="2" presStyleCnt="4">
        <dgm:presLayoutVars>
          <dgm:chMax val="0"/>
          <dgm:chPref val="0"/>
        </dgm:presLayoutVars>
      </dgm:prSet>
      <dgm:spPr/>
    </dgm:pt>
    <dgm:pt modelId="{356C57F6-6B14-4DD9-B291-43EACA5C9B28}" type="pres">
      <dgm:prSet presAssocID="{DD54F070-F043-4B3B-869F-5D7FBF2DA748}" presName="sibTrans" presStyleCnt="0"/>
      <dgm:spPr/>
    </dgm:pt>
    <dgm:pt modelId="{B54FD3F4-59EF-429A-AA97-8D2F3B2E4D33}" type="pres">
      <dgm:prSet presAssocID="{C6205639-F2C6-48CF-AA58-4FA58A614963}" presName="compNode" presStyleCnt="0"/>
      <dgm:spPr/>
    </dgm:pt>
    <dgm:pt modelId="{4860C77A-74D0-4880-911C-08D6AE9B841E}" type="pres">
      <dgm:prSet presAssocID="{C6205639-F2C6-48CF-AA58-4FA58A614963}" presName="bgRect" presStyleLbl="bgShp" presStyleIdx="3" presStyleCnt="4"/>
      <dgm:spPr/>
    </dgm:pt>
    <dgm:pt modelId="{4BCEEAE8-D8E9-4FB7-A0BE-F7DC2966C4C2}" type="pres">
      <dgm:prSet presAssocID="{C6205639-F2C6-48CF-AA58-4FA58A61496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3325298-302E-4756-80F3-BB7B3F1EC5A1}" type="pres">
      <dgm:prSet presAssocID="{C6205639-F2C6-48CF-AA58-4FA58A614963}" presName="spaceRect" presStyleCnt="0"/>
      <dgm:spPr/>
    </dgm:pt>
    <dgm:pt modelId="{EBF3F578-D405-45A3-9BA9-B6D6CCCBF172}" type="pres">
      <dgm:prSet presAssocID="{C6205639-F2C6-48CF-AA58-4FA58A614963}" presName="parTx" presStyleLbl="revTx" presStyleIdx="3" presStyleCnt="4">
        <dgm:presLayoutVars>
          <dgm:chMax val="0"/>
          <dgm:chPref val="0"/>
        </dgm:presLayoutVars>
      </dgm:prSet>
      <dgm:spPr/>
    </dgm:pt>
  </dgm:ptLst>
  <dgm:cxnLst>
    <dgm:cxn modelId="{CA18D731-3BDA-4910-9B3B-AB07FEDC3AF1}" srcId="{C28894BA-D0CB-4D86-BD8E-5401306DFFAA}" destId="{A83070D3-DA29-4494-BF86-CB24421983F0}" srcOrd="0" destOrd="0" parTransId="{90DA41C8-58D6-4186-824A-EC9069D7F9CB}" sibTransId="{7F162C59-38E0-43F9-B5A8-646FE4623F57}"/>
    <dgm:cxn modelId="{D5C91835-DA33-4D1D-A579-39DC9283A0AD}" srcId="{C28894BA-D0CB-4D86-BD8E-5401306DFFAA}" destId="{E0F58B70-5F7B-442B-B9DA-3D1FA5151CF0}" srcOrd="1" destOrd="0" parTransId="{4F33B5D5-4E76-46B8-BF60-108C1FB3AE6F}" sibTransId="{6B154896-59FC-4410-A5D8-99F9EBB281BF}"/>
    <dgm:cxn modelId="{ECD3D762-3330-4D0B-B174-BA9B64FEB0F8}" type="presOf" srcId="{A83070D3-DA29-4494-BF86-CB24421983F0}" destId="{33DFCD24-3FEE-4898-BD95-B0E523E4964E}" srcOrd="0" destOrd="0" presId="urn:microsoft.com/office/officeart/2018/2/layout/IconVerticalSolidList"/>
    <dgm:cxn modelId="{1440D148-BFD9-4FB8-A0D0-E091B4004A27}" type="presOf" srcId="{C6205639-F2C6-48CF-AA58-4FA58A614963}" destId="{EBF3F578-D405-45A3-9BA9-B6D6CCCBF172}" srcOrd="0" destOrd="0" presId="urn:microsoft.com/office/officeart/2018/2/layout/IconVerticalSolidList"/>
    <dgm:cxn modelId="{296ABC77-94F6-4FE2-B37A-9CA740BD3E97}" srcId="{C28894BA-D0CB-4D86-BD8E-5401306DFFAA}" destId="{AE53D4CC-3939-4660-814C-A087E2FD1B8A}" srcOrd="2" destOrd="0" parTransId="{D2A6A290-F18E-4A2C-8805-B0BD88650BA4}" sibTransId="{DD54F070-F043-4B3B-869F-5D7FBF2DA748}"/>
    <dgm:cxn modelId="{57214684-DE12-4F32-864F-DF18005855CB}" type="presOf" srcId="{AE53D4CC-3939-4660-814C-A087E2FD1B8A}" destId="{2349FD9C-8469-473E-A489-EB3F28920BE1}" srcOrd="0" destOrd="0" presId="urn:microsoft.com/office/officeart/2018/2/layout/IconVerticalSolidList"/>
    <dgm:cxn modelId="{DA82218C-7DF7-4ABF-BD94-347437A0A363}" type="presOf" srcId="{C28894BA-D0CB-4D86-BD8E-5401306DFFAA}" destId="{7424ACD9-C45F-4203-9EEE-3EDF6D99D8DA}" srcOrd="0" destOrd="0" presId="urn:microsoft.com/office/officeart/2018/2/layout/IconVerticalSolidList"/>
    <dgm:cxn modelId="{E9224AA2-D8CD-4C90-AEAE-1A0ACA64678D}" srcId="{C28894BA-D0CB-4D86-BD8E-5401306DFFAA}" destId="{C6205639-F2C6-48CF-AA58-4FA58A614963}" srcOrd="3" destOrd="0" parTransId="{318BADB9-9653-478D-9186-F457CEAACE86}" sibTransId="{804D5533-6D48-4050-9E83-4C88590DDD1D}"/>
    <dgm:cxn modelId="{704C02BF-2722-4A44-91E3-1E92B290AE47}" type="presOf" srcId="{E0F58B70-5F7B-442B-B9DA-3D1FA5151CF0}" destId="{506CF0D8-AB06-4E75-AFB6-1E9F5EE50698}" srcOrd="0" destOrd="0" presId="urn:microsoft.com/office/officeart/2018/2/layout/IconVerticalSolidList"/>
    <dgm:cxn modelId="{427CB7CF-21B5-40DB-9EC0-D035E8A8E1D7}" type="presParOf" srcId="{7424ACD9-C45F-4203-9EEE-3EDF6D99D8DA}" destId="{746851E7-DE14-48E9-BAC7-E47F767C2C14}" srcOrd="0" destOrd="0" presId="urn:microsoft.com/office/officeart/2018/2/layout/IconVerticalSolidList"/>
    <dgm:cxn modelId="{6AE7088E-F5C0-4988-9F85-40E474BACC82}" type="presParOf" srcId="{746851E7-DE14-48E9-BAC7-E47F767C2C14}" destId="{3FBEC23B-6A76-45F2-AD6F-D45093EED1C9}" srcOrd="0" destOrd="0" presId="urn:microsoft.com/office/officeart/2018/2/layout/IconVerticalSolidList"/>
    <dgm:cxn modelId="{DF3EBF6B-C0B8-46AE-8135-8895C540CBFA}" type="presParOf" srcId="{746851E7-DE14-48E9-BAC7-E47F767C2C14}" destId="{C8677657-0D5E-407B-A366-5807DB17F3DB}" srcOrd="1" destOrd="0" presId="urn:microsoft.com/office/officeart/2018/2/layout/IconVerticalSolidList"/>
    <dgm:cxn modelId="{3F690C83-9BDB-40FB-945C-C35BF6270B3D}" type="presParOf" srcId="{746851E7-DE14-48E9-BAC7-E47F767C2C14}" destId="{BD0B064D-F0C1-4970-867C-38055CDECE16}" srcOrd="2" destOrd="0" presId="urn:microsoft.com/office/officeart/2018/2/layout/IconVerticalSolidList"/>
    <dgm:cxn modelId="{639C01E5-355F-42C5-807B-9C7D592E50C2}" type="presParOf" srcId="{746851E7-DE14-48E9-BAC7-E47F767C2C14}" destId="{33DFCD24-3FEE-4898-BD95-B0E523E4964E}" srcOrd="3" destOrd="0" presId="urn:microsoft.com/office/officeart/2018/2/layout/IconVerticalSolidList"/>
    <dgm:cxn modelId="{5B999937-1D97-4501-928D-A80B5DE5AB60}" type="presParOf" srcId="{7424ACD9-C45F-4203-9EEE-3EDF6D99D8DA}" destId="{88DC8802-DBE9-42B5-98EB-4618876D5400}" srcOrd="1" destOrd="0" presId="urn:microsoft.com/office/officeart/2018/2/layout/IconVerticalSolidList"/>
    <dgm:cxn modelId="{08958555-C6CD-4FAB-BDEC-4E7A9CFDEB70}" type="presParOf" srcId="{7424ACD9-C45F-4203-9EEE-3EDF6D99D8DA}" destId="{02915668-2DE1-4A3A-8672-1D2CF6618DA2}" srcOrd="2" destOrd="0" presId="urn:microsoft.com/office/officeart/2018/2/layout/IconVerticalSolidList"/>
    <dgm:cxn modelId="{33FDF22E-DB07-4E6F-A095-29B33AE1773A}" type="presParOf" srcId="{02915668-2DE1-4A3A-8672-1D2CF6618DA2}" destId="{920E8CFF-99E0-402D-AE96-6A890B543F84}" srcOrd="0" destOrd="0" presId="urn:microsoft.com/office/officeart/2018/2/layout/IconVerticalSolidList"/>
    <dgm:cxn modelId="{008A4788-69C6-4D21-80A7-9421564263C6}" type="presParOf" srcId="{02915668-2DE1-4A3A-8672-1D2CF6618DA2}" destId="{55D6A448-DA6B-439C-9F13-C3E6A31E4039}" srcOrd="1" destOrd="0" presId="urn:microsoft.com/office/officeart/2018/2/layout/IconVerticalSolidList"/>
    <dgm:cxn modelId="{37A59F5C-A616-46D9-AFD5-55BC642DFC69}" type="presParOf" srcId="{02915668-2DE1-4A3A-8672-1D2CF6618DA2}" destId="{3E8F20CB-F837-472B-9EB6-EBA61810E0BF}" srcOrd="2" destOrd="0" presId="urn:microsoft.com/office/officeart/2018/2/layout/IconVerticalSolidList"/>
    <dgm:cxn modelId="{574B7DB8-AC98-4DD6-B180-40077A4E1939}" type="presParOf" srcId="{02915668-2DE1-4A3A-8672-1D2CF6618DA2}" destId="{506CF0D8-AB06-4E75-AFB6-1E9F5EE50698}" srcOrd="3" destOrd="0" presId="urn:microsoft.com/office/officeart/2018/2/layout/IconVerticalSolidList"/>
    <dgm:cxn modelId="{3B8059BF-8190-476C-AD75-4867B413DBDD}" type="presParOf" srcId="{7424ACD9-C45F-4203-9EEE-3EDF6D99D8DA}" destId="{7641DD92-3B6B-4FCF-BD2F-6EC55A646F31}" srcOrd="3" destOrd="0" presId="urn:microsoft.com/office/officeart/2018/2/layout/IconVerticalSolidList"/>
    <dgm:cxn modelId="{F3A176F0-EB07-466D-A7A2-F654F8CCFB83}" type="presParOf" srcId="{7424ACD9-C45F-4203-9EEE-3EDF6D99D8DA}" destId="{4773A68D-3841-49DF-B984-DEF1325E077E}" srcOrd="4" destOrd="0" presId="urn:microsoft.com/office/officeart/2018/2/layout/IconVerticalSolidList"/>
    <dgm:cxn modelId="{5C839890-3773-4CB3-80FE-D3C85358C2D0}" type="presParOf" srcId="{4773A68D-3841-49DF-B984-DEF1325E077E}" destId="{47F8CE86-697B-491E-A775-E9C353895AD9}" srcOrd="0" destOrd="0" presId="urn:microsoft.com/office/officeart/2018/2/layout/IconVerticalSolidList"/>
    <dgm:cxn modelId="{F42DB025-D771-4BC4-BFCA-09DAFF7512B3}" type="presParOf" srcId="{4773A68D-3841-49DF-B984-DEF1325E077E}" destId="{2B91F2A5-D244-4A72-BA3D-C4AB8EB15221}" srcOrd="1" destOrd="0" presId="urn:microsoft.com/office/officeart/2018/2/layout/IconVerticalSolidList"/>
    <dgm:cxn modelId="{C615A6DA-3396-42AB-BA8E-0AFE7BC6DA6F}" type="presParOf" srcId="{4773A68D-3841-49DF-B984-DEF1325E077E}" destId="{1516418B-3B31-4D2C-82E8-40EDDC719CA4}" srcOrd="2" destOrd="0" presId="urn:microsoft.com/office/officeart/2018/2/layout/IconVerticalSolidList"/>
    <dgm:cxn modelId="{762A14D1-BE8E-41B2-BA01-09F928AB2EBC}" type="presParOf" srcId="{4773A68D-3841-49DF-B984-DEF1325E077E}" destId="{2349FD9C-8469-473E-A489-EB3F28920BE1}" srcOrd="3" destOrd="0" presId="urn:microsoft.com/office/officeart/2018/2/layout/IconVerticalSolidList"/>
    <dgm:cxn modelId="{84620A7C-D40B-46C7-9D9B-739E35633A68}" type="presParOf" srcId="{7424ACD9-C45F-4203-9EEE-3EDF6D99D8DA}" destId="{356C57F6-6B14-4DD9-B291-43EACA5C9B28}" srcOrd="5" destOrd="0" presId="urn:microsoft.com/office/officeart/2018/2/layout/IconVerticalSolidList"/>
    <dgm:cxn modelId="{A3584A4F-CEC9-45C4-93A8-8DFB6384A6C2}" type="presParOf" srcId="{7424ACD9-C45F-4203-9EEE-3EDF6D99D8DA}" destId="{B54FD3F4-59EF-429A-AA97-8D2F3B2E4D33}" srcOrd="6" destOrd="0" presId="urn:microsoft.com/office/officeart/2018/2/layout/IconVerticalSolidList"/>
    <dgm:cxn modelId="{B9E1CB11-2436-4168-B68F-DD31F1DF1859}" type="presParOf" srcId="{B54FD3F4-59EF-429A-AA97-8D2F3B2E4D33}" destId="{4860C77A-74D0-4880-911C-08D6AE9B841E}" srcOrd="0" destOrd="0" presId="urn:microsoft.com/office/officeart/2018/2/layout/IconVerticalSolidList"/>
    <dgm:cxn modelId="{B9E47679-D368-43FE-8C67-11970727C5C8}" type="presParOf" srcId="{B54FD3F4-59EF-429A-AA97-8D2F3B2E4D33}" destId="{4BCEEAE8-D8E9-4FB7-A0BE-F7DC2966C4C2}" srcOrd="1" destOrd="0" presId="urn:microsoft.com/office/officeart/2018/2/layout/IconVerticalSolidList"/>
    <dgm:cxn modelId="{D0C141D2-1B41-4E1C-A182-C6FA91719892}" type="presParOf" srcId="{B54FD3F4-59EF-429A-AA97-8D2F3B2E4D33}" destId="{03325298-302E-4756-80F3-BB7B3F1EC5A1}" srcOrd="2" destOrd="0" presId="urn:microsoft.com/office/officeart/2018/2/layout/IconVerticalSolidList"/>
    <dgm:cxn modelId="{483264DD-B7F1-49E1-B618-393A47F079B3}" type="presParOf" srcId="{B54FD3F4-59EF-429A-AA97-8D2F3B2E4D33}" destId="{EBF3F578-D405-45A3-9BA9-B6D6CCCBF1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EC23B-6A76-45F2-AD6F-D45093EED1C9}">
      <dsp:nvSpPr>
        <dsp:cNvPr id="0" name=""/>
        <dsp:cNvSpPr/>
      </dsp:nvSpPr>
      <dsp:spPr>
        <a:xfrm>
          <a:off x="0" y="2447"/>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77657-0D5E-407B-A366-5807DB17F3DB}">
      <dsp:nvSpPr>
        <dsp:cNvPr id="0" name=""/>
        <dsp:cNvSpPr/>
      </dsp:nvSpPr>
      <dsp:spPr>
        <a:xfrm>
          <a:off x="375217" y="281534"/>
          <a:ext cx="682214" cy="6822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DFCD24-3FEE-4898-BD95-B0E523E4964E}">
      <dsp:nvSpPr>
        <dsp:cNvPr id="0" name=""/>
        <dsp:cNvSpPr/>
      </dsp:nvSpPr>
      <dsp:spPr>
        <a:xfrm>
          <a:off x="1432649" y="2447"/>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Be open, </a:t>
          </a:r>
        </a:p>
      </dsp:txBody>
      <dsp:txXfrm>
        <a:off x="1432649" y="2447"/>
        <a:ext cx="5156041" cy="1240389"/>
      </dsp:txXfrm>
    </dsp:sp>
    <dsp:sp modelId="{920E8CFF-99E0-402D-AE96-6A890B543F84}">
      <dsp:nvSpPr>
        <dsp:cNvPr id="0" name=""/>
        <dsp:cNvSpPr/>
      </dsp:nvSpPr>
      <dsp:spPr>
        <a:xfrm>
          <a:off x="0" y="1552933"/>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6A448-DA6B-439C-9F13-C3E6A31E4039}">
      <dsp:nvSpPr>
        <dsp:cNvPr id="0" name=""/>
        <dsp:cNvSpPr/>
      </dsp:nvSpPr>
      <dsp:spPr>
        <a:xfrm>
          <a:off x="375217" y="1832021"/>
          <a:ext cx="682214" cy="6822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6CF0D8-AB06-4E75-AFB6-1E9F5EE50698}">
      <dsp:nvSpPr>
        <dsp:cNvPr id="0" name=""/>
        <dsp:cNvSpPr/>
      </dsp:nvSpPr>
      <dsp:spPr>
        <a:xfrm>
          <a:off x="1432649" y="1552933"/>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Be honest</a:t>
          </a:r>
        </a:p>
      </dsp:txBody>
      <dsp:txXfrm>
        <a:off x="1432649" y="1552933"/>
        <a:ext cx="5156041" cy="1240389"/>
      </dsp:txXfrm>
    </dsp:sp>
    <dsp:sp modelId="{47F8CE86-697B-491E-A775-E9C353895AD9}">
      <dsp:nvSpPr>
        <dsp:cNvPr id="0" name=""/>
        <dsp:cNvSpPr/>
      </dsp:nvSpPr>
      <dsp:spPr>
        <a:xfrm>
          <a:off x="0" y="3103420"/>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1F2A5-D244-4A72-BA3D-C4AB8EB15221}">
      <dsp:nvSpPr>
        <dsp:cNvPr id="0" name=""/>
        <dsp:cNvSpPr/>
      </dsp:nvSpPr>
      <dsp:spPr>
        <a:xfrm>
          <a:off x="375217" y="3382507"/>
          <a:ext cx="682214" cy="6822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49FD9C-8469-473E-A489-EB3F28920BE1}">
      <dsp:nvSpPr>
        <dsp:cNvPr id="0" name=""/>
        <dsp:cNvSpPr/>
      </dsp:nvSpPr>
      <dsp:spPr>
        <a:xfrm>
          <a:off x="1432649" y="3103420"/>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Be thought-provoking</a:t>
          </a:r>
        </a:p>
      </dsp:txBody>
      <dsp:txXfrm>
        <a:off x="1432649" y="3103420"/>
        <a:ext cx="5156041" cy="1240389"/>
      </dsp:txXfrm>
    </dsp:sp>
    <dsp:sp modelId="{4860C77A-74D0-4880-911C-08D6AE9B841E}">
      <dsp:nvSpPr>
        <dsp:cNvPr id="0" name=""/>
        <dsp:cNvSpPr/>
      </dsp:nvSpPr>
      <dsp:spPr>
        <a:xfrm>
          <a:off x="0" y="4653906"/>
          <a:ext cx="6588691" cy="12403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EEAE8-D8E9-4FB7-A0BE-F7DC2966C4C2}">
      <dsp:nvSpPr>
        <dsp:cNvPr id="0" name=""/>
        <dsp:cNvSpPr/>
      </dsp:nvSpPr>
      <dsp:spPr>
        <a:xfrm>
          <a:off x="375217" y="4932994"/>
          <a:ext cx="682214" cy="6822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3F578-D405-45A3-9BA9-B6D6CCCBF172}">
      <dsp:nvSpPr>
        <dsp:cNvPr id="0" name=""/>
        <dsp:cNvSpPr/>
      </dsp:nvSpPr>
      <dsp:spPr>
        <a:xfrm>
          <a:off x="1432649" y="4653906"/>
          <a:ext cx="5156041" cy="1240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75" tIns="131275" rIns="131275" bIns="131275" numCol="1" spcCol="1270" anchor="ctr" anchorCtr="0">
          <a:noAutofit/>
        </a:bodyPr>
        <a:lstStyle/>
        <a:p>
          <a:pPr marL="0" lvl="0" indent="0" algn="l" defTabSz="977900">
            <a:lnSpc>
              <a:spcPct val="90000"/>
            </a:lnSpc>
            <a:spcBef>
              <a:spcPct val="0"/>
            </a:spcBef>
            <a:spcAft>
              <a:spcPct val="35000"/>
            </a:spcAft>
            <a:buNone/>
          </a:pPr>
          <a:r>
            <a:rPr lang="en-US" sz="2200" kern="1200"/>
            <a:t>Let’s focus on issues and not personalities</a:t>
          </a:r>
        </a:p>
      </dsp:txBody>
      <dsp:txXfrm>
        <a:off x="1432649" y="4653906"/>
        <a:ext cx="5156041" cy="12403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E7F0-8EDC-4C8F-8469-E809054B25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9E72E-1DE6-4FE2-AA69-0EEE388143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393E76-934B-4D99-B4AE-C20A8EBCF90F}"/>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5" name="Footer Placeholder 4">
            <a:extLst>
              <a:ext uri="{FF2B5EF4-FFF2-40B4-BE49-F238E27FC236}">
                <a16:creationId xmlns:a16="http://schemas.microsoft.com/office/drawing/2014/main" id="{55907C80-4BA8-4111-B8E7-50847DA62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B5D90-76AB-47A3-BA35-32DA56F4C584}"/>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398452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1090-58CF-419A-B17A-9D9FB1946F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108789-3625-49FB-B29E-079F83781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5C999-92BC-4FDF-8230-0169217E8313}"/>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5" name="Footer Placeholder 4">
            <a:extLst>
              <a:ext uri="{FF2B5EF4-FFF2-40B4-BE49-F238E27FC236}">
                <a16:creationId xmlns:a16="http://schemas.microsoft.com/office/drawing/2014/main" id="{7745B23E-AA56-4C11-8FA0-48ACAF3A7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AF806-0048-44DA-B85A-1885C9BD1D20}"/>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154736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2A0DE-D7F9-48A7-8796-454403D755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38C7FC-8B83-4A9F-B811-70C9D9A7EE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19B3-3000-47B7-A491-3A86AB8402A2}"/>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5" name="Footer Placeholder 4">
            <a:extLst>
              <a:ext uri="{FF2B5EF4-FFF2-40B4-BE49-F238E27FC236}">
                <a16:creationId xmlns:a16="http://schemas.microsoft.com/office/drawing/2014/main" id="{C2C3930D-0ECB-4A3D-93E2-88D2C27CA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08024-68C8-42D6-859E-5689E31A58D4}"/>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66092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DD89-50D9-4D16-AE48-DBEAEBE87A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499B5C-00B3-4D26-99AC-E5286653A1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191F1-3BB7-4854-AEA1-2E194E979888}"/>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5" name="Footer Placeholder 4">
            <a:extLst>
              <a:ext uri="{FF2B5EF4-FFF2-40B4-BE49-F238E27FC236}">
                <a16:creationId xmlns:a16="http://schemas.microsoft.com/office/drawing/2014/main" id="{883737CD-AC81-4255-AA23-4ADF28DB4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C68B5-98C7-41CB-A129-3C83BFDBA6F5}"/>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1857788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99434-73B4-45E1-99A3-91783AD0BD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D7748-9A86-474B-9A40-05C5948D8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035546-5E17-4665-BBA9-FF364CED6FB2}"/>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5" name="Footer Placeholder 4">
            <a:extLst>
              <a:ext uri="{FF2B5EF4-FFF2-40B4-BE49-F238E27FC236}">
                <a16:creationId xmlns:a16="http://schemas.microsoft.com/office/drawing/2014/main" id="{4CE953D2-74D2-4119-A6FF-C40D918E5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78E01-9E2D-4A50-98DD-FD2A150604C1}"/>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11073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F2AA-BF33-499A-A653-EC3C98E569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830A95-164A-4E38-A509-CE7BC2336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9C30E6-64AF-464D-84B3-44630BBF99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19B027-FE48-47AD-BFE5-F92EA678EF83}"/>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6" name="Footer Placeholder 5">
            <a:extLst>
              <a:ext uri="{FF2B5EF4-FFF2-40B4-BE49-F238E27FC236}">
                <a16:creationId xmlns:a16="http://schemas.microsoft.com/office/drawing/2014/main" id="{7A4E2A08-A610-4154-A062-E440551C2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23E7C8-3177-472C-B31F-4ACB0E810B56}"/>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289012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D4CD-6386-4C11-9EE8-9E641D477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C551D0-1A85-4B16-933D-7803B1B9C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8185A7-AD77-4551-B33F-A13EE7B0CD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02BF07-D6A3-442A-A9A1-A3E2D5269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559DB2-912F-4F01-A735-2246ECFF2F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051921-DD6D-4048-A4F1-B9E25AF50279}"/>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8" name="Footer Placeholder 7">
            <a:extLst>
              <a:ext uri="{FF2B5EF4-FFF2-40B4-BE49-F238E27FC236}">
                <a16:creationId xmlns:a16="http://schemas.microsoft.com/office/drawing/2014/main" id="{382E18E4-7EC3-415E-88AF-DDA7BB77C8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AF2C80-8CD9-4B90-A715-4FAC7B7370D3}"/>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1596862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D717-B90A-41D4-BC32-21D28B057F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EA55E8-B2AF-474E-8F0C-361323D8CC10}"/>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4" name="Footer Placeholder 3">
            <a:extLst>
              <a:ext uri="{FF2B5EF4-FFF2-40B4-BE49-F238E27FC236}">
                <a16:creationId xmlns:a16="http://schemas.microsoft.com/office/drawing/2014/main" id="{43AB426E-6940-419C-81AF-7EE5DFA5D1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F71EF-202D-429B-ADA1-CBEC9023B42F}"/>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14837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CE262-1E86-420F-B38E-AEAC217EC13D}"/>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3" name="Footer Placeholder 2">
            <a:extLst>
              <a:ext uri="{FF2B5EF4-FFF2-40B4-BE49-F238E27FC236}">
                <a16:creationId xmlns:a16="http://schemas.microsoft.com/office/drawing/2014/main" id="{4C1E58D2-9646-4737-A37E-61FCBE2054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DECF28-8342-4DEB-8B68-DEE45A72A02C}"/>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334681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602D-70EA-4D3D-84B4-E5F300C90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81285C-A4B9-46BB-8500-440A7999E5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DEC16-0E71-40B0-8FAB-9139736A4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E2369-5D9B-4D69-9C4A-1FD0BE4E0260}"/>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6" name="Footer Placeholder 5">
            <a:extLst>
              <a:ext uri="{FF2B5EF4-FFF2-40B4-BE49-F238E27FC236}">
                <a16:creationId xmlns:a16="http://schemas.microsoft.com/office/drawing/2014/main" id="{E26C9375-15AD-4E4B-BCDB-C7C135E058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2F61E-41D1-459E-980F-A1A759779754}"/>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143384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3E52-5ADF-417C-9AEB-8B95D1149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1B4327-A36F-4743-B13D-D6EE8761E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AB5861-449C-47C0-8A7F-80FDA1BB7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1E5A8-18B4-49AF-9BFC-F08BFEC44220}"/>
              </a:ext>
            </a:extLst>
          </p:cNvPr>
          <p:cNvSpPr>
            <a:spLocks noGrp="1"/>
          </p:cNvSpPr>
          <p:nvPr>
            <p:ph type="dt" sz="half" idx="10"/>
          </p:nvPr>
        </p:nvSpPr>
        <p:spPr/>
        <p:txBody>
          <a:bodyPr/>
          <a:lstStyle/>
          <a:p>
            <a:fld id="{60A5EAA7-0B86-459F-9CE9-2E00543FC11C}" type="datetimeFigureOut">
              <a:rPr lang="en-US" smtClean="0"/>
              <a:t>6/4/2020</a:t>
            </a:fld>
            <a:endParaRPr lang="en-US"/>
          </a:p>
        </p:txBody>
      </p:sp>
      <p:sp>
        <p:nvSpPr>
          <p:cNvPr id="6" name="Footer Placeholder 5">
            <a:extLst>
              <a:ext uri="{FF2B5EF4-FFF2-40B4-BE49-F238E27FC236}">
                <a16:creationId xmlns:a16="http://schemas.microsoft.com/office/drawing/2014/main" id="{48174877-D84B-4478-B576-64DAE2CC2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7248FD-2DE9-4FD8-8834-8F7FC93400B3}"/>
              </a:ext>
            </a:extLst>
          </p:cNvPr>
          <p:cNvSpPr>
            <a:spLocks noGrp="1"/>
          </p:cNvSpPr>
          <p:nvPr>
            <p:ph type="sldNum" sz="quarter" idx="12"/>
          </p:nvPr>
        </p:nvSpPr>
        <p:spPr/>
        <p:txBody>
          <a:bodyPr/>
          <a:lstStyle/>
          <a:p>
            <a:fld id="{9BEDCEB3-6603-4D06-8585-1E3F04557C07}" type="slidenum">
              <a:rPr lang="en-US" smtClean="0"/>
              <a:t>‹#›</a:t>
            </a:fld>
            <a:endParaRPr lang="en-US"/>
          </a:p>
        </p:txBody>
      </p:sp>
    </p:spTree>
    <p:extLst>
      <p:ext uri="{BB962C8B-B14F-4D97-AF65-F5344CB8AC3E}">
        <p14:creationId xmlns:p14="http://schemas.microsoft.com/office/powerpoint/2010/main" val="136837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6A3C33-2C0B-4807-99D2-C821924F9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C0490-EE31-461E-817C-B2926A558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55AA6-39AD-41BA-9120-CB953B747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5EAA7-0B86-459F-9CE9-2E00543FC11C}" type="datetimeFigureOut">
              <a:rPr lang="en-US" smtClean="0"/>
              <a:t>6/4/2020</a:t>
            </a:fld>
            <a:endParaRPr lang="en-US"/>
          </a:p>
        </p:txBody>
      </p:sp>
      <p:sp>
        <p:nvSpPr>
          <p:cNvPr id="5" name="Footer Placeholder 4">
            <a:extLst>
              <a:ext uri="{FF2B5EF4-FFF2-40B4-BE49-F238E27FC236}">
                <a16:creationId xmlns:a16="http://schemas.microsoft.com/office/drawing/2014/main" id="{1C16D044-2234-45EB-8ADE-63CF1F998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8BA8F-CC84-435C-80BE-44B2B81C11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DCEB3-6603-4D06-8585-1E3F04557C07}" type="slidenum">
              <a:rPr lang="en-US" smtClean="0"/>
              <a:t>‹#›</a:t>
            </a:fld>
            <a:endParaRPr lang="en-US"/>
          </a:p>
        </p:txBody>
      </p:sp>
    </p:spTree>
    <p:extLst>
      <p:ext uri="{BB962C8B-B14F-4D97-AF65-F5344CB8AC3E}">
        <p14:creationId xmlns:p14="http://schemas.microsoft.com/office/powerpoint/2010/main" val="2325194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6000-2BBE-4583-9A9F-BF32A365119D}"/>
              </a:ext>
            </a:extLst>
          </p:cNvPr>
          <p:cNvSpPr>
            <a:spLocks noGrp="1"/>
          </p:cNvSpPr>
          <p:nvPr>
            <p:ph type="ctrTitle"/>
          </p:nvPr>
        </p:nvSpPr>
        <p:spPr/>
        <p:txBody>
          <a:bodyPr/>
          <a:lstStyle/>
          <a:p>
            <a:r>
              <a:rPr lang="en-US" b="1" dirty="0"/>
              <a:t>BLACK CAUCUS TOWN HALL</a:t>
            </a:r>
          </a:p>
        </p:txBody>
      </p:sp>
      <p:sp>
        <p:nvSpPr>
          <p:cNvPr id="3" name="Subtitle 2">
            <a:extLst>
              <a:ext uri="{FF2B5EF4-FFF2-40B4-BE49-F238E27FC236}">
                <a16:creationId xmlns:a16="http://schemas.microsoft.com/office/drawing/2014/main" id="{03B7C6F4-B7CC-4516-BBEC-ABEAA3641E8A}"/>
              </a:ext>
            </a:extLst>
          </p:cNvPr>
          <p:cNvSpPr>
            <a:spLocks noGrp="1"/>
          </p:cNvSpPr>
          <p:nvPr>
            <p:ph type="subTitle" idx="1"/>
          </p:nvPr>
        </p:nvSpPr>
        <p:spPr/>
        <p:txBody>
          <a:bodyPr/>
          <a:lstStyle/>
          <a:p>
            <a:r>
              <a:rPr lang="en-US" b="1" dirty="0"/>
              <a:t>Race in America: “I can’t breathe. . .”</a:t>
            </a:r>
          </a:p>
        </p:txBody>
      </p:sp>
    </p:spTree>
    <p:extLst>
      <p:ext uri="{BB962C8B-B14F-4D97-AF65-F5344CB8AC3E}">
        <p14:creationId xmlns:p14="http://schemas.microsoft.com/office/powerpoint/2010/main" val="266292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23E859E-BCBF-4E66-BDB2-B45C407894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2741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3A9AEE7E-B925-446D-8A61-75BFE40B8B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217573"/>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19823A7D-63FF-48BA-83BA-C97DBB58D41C}"/>
              </a:ext>
            </a:extLst>
          </p:cNvPr>
          <p:cNvSpPr>
            <a:spLocks noGrp="1"/>
          </p:cNvSpPr>
          <p:nvPr>
            <p:ph type="title"/>
          </p:nvPr>
        </p:nvSpPr>
        <p:spPr>
          <a:xfrm>
            <a:off x="804672" y="457200"/>
            <a:ext cx="10579398" cy="1299411"/>
          </a:xfrm>
        </p:spPr>
        <p:txBody>
          <a:bodyPr>
            <a:normAutofit/>
          </a:bodyPr>
          <a:lstStyle/>
          <a:p>
            <a:r>
              <a:rPr lang="en-US">
                <a:solidFill>
                  <a:srgbClr val="FFFFFF"/>
                </a:solidFill>
              </a:rPr>
              <a:t>LET’S TALK ABOUT RESOURCES AND SUPPORT</a:t>
            </a:r>
          </a:p>
        </p:txBody>
      </p:sp>
      <p:sp>
        <p:nvSpPr>
          <p:cNvPr id="75" name="Rectangle 74">
            <a:extLst>
              <a:ext uri="{FF2B5EF4-FFF2-40B4-BE49-F238E27FC236}">
                <a16:creationId xmlns:a16="http://schemas.microsoft.com/office/drawing/2014/main" id="{B45D527E-542C-44E0-8FC2-F03B24CF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466471"/>
            <a:ext cx="12188952" cy="439152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Transition Program &amp; Resources / Employment Resources/Support">
            <a:extLst>
              <a:ext uri="{FF2B5EF4-FFF2-40B4-BE49-F238E27FC236}">
                <a16:creationId xmlns:a16="http://schemas.microsoft.com/office/drawing/2014/main" id="{4338101F-B31C-4964-B271-1CB47934FB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4671" y="3089152"/>
            <a:ext cx="4954693" cy="2714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AC1E76C-02FF-4446-BBA8-F183C0774428}"/>
              </a:ext>
            </a:extLst>
          </p:cNvPr>
          <p:cNvSpPr>
            <a:spLocks noGrp="1"/>
          </p:cNvSpPr>
          <p:nvPr>
            <p:ph idx="1"/>
          </p:nvPr>
        </p:nvSpPr>
        <p:spPr>
          <a:xfrm>
            <a:off x="6354871" y="2827419"/>
            <a:ext cx="5029200" cy="3227626"/>
          </a:xfrm>
        </p:spPr>
        <p:txBody>
          <a:bodyPr anchor="ctr">
            <a:normAutofit/>
          </a:bodyPr>
          <a:lstStyle/>
          <a:p>
            <a:pPr marL="0" indent="0" algn="ctr">
              <a:buNone/>
            </a:pPr>
            <a:r>
              <a:rPr lang="en-US" dirty="0">
                <a:solidFill>
                  <a:srgbClr val="000000"/>
                </a:solidFill>
              </a:rPr>
              <a:t>What resources and support mechanisms can we share with one another as we strive to help our fellow members heal and educate those who want to provide support but are not sure where to start?</a:t>
            </a:r>
          </a:p>
        </p:txBody>
      </p:sp>
    </p:spTree>
    <p:extLst>
      <p:ext uri="{BB962C8B-B14F-4D97-AF65-F5344CB8AC3E}">
        <p14:creationId xmlns:p14="http://schemas.microsoft.com/office/powerpoint/2010/main" val="303567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93CC0C2-FB9C-4AC7-98E8-BE2D55A3362F}"/>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WHAT’S NEXT FOR US. . .</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descr="A collage pictures of African American Men. (With images ...">
            <a:extLst>
              <a:ext uri="{FF2B5EF4-FFF2-40B4-BE49-F238E27FC236}">
                <a16:creationId xmlns:a16="http://schemas.microsoft.com/office/drawing/2014/main" id="{60841096-336D-414F-BA06-77BD07702B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2666" y="2426818"/>
            <a:ext cx="3333718"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170" name="Picture 2" descr="Today's cartoons: Race relations in America – Orange County Register">
            <a:extLst>
              <a:ext uri="{FF2B5EF4-FFF2-40B4-BE49-F238E27FC236}">
                <a16:creationId xmlns:a16="http://schemas.microsoft.com/office/drawing/2014/main" id="{232ABD09-9AB5-42FB-9933-401A30B6AC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45073" y="2529705"/>
            <a:ext cx="5455917" cy="379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77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A22D40-A031-4795-BC48-0EA4B87FF648}"/>
              </a:ext>
            </a:extLst>
          </p:cNvPr>
          <p:cNvSpPr>
            <a:spLocks noGrp="1"/>
          </p:cNvSpPr>
          <p:nvPr>
            <p:ph type="title"/>
          </p:nvPr>
        </p:nvSpPr>
        <p:spPr>
          <a:xfrm>
            <a:off x="640079" y="2053641"/>
            <a:ext cx="3669161" cy="2760098"/>
          </a:xfrm>
        </p:spPr>
        <p:txBody>
          <a:bodyPr>
            <a:normAutofit/>
          </a:bodyPr>
          <a:lstStyle/>
          <a:p>
            <a:pPr algn="ctr"/>
            <a:r>
              <a:rPr lang="en-US" dirty="0">
                <a:solidFill>
                  <a:srgbClr val="FFFFFF"/>
                </a:solidFill>
              </a:rPr>
              <a:t>CALL TO ACTION</a:t>
            </a:r>
          </a:p>
        </p:txBody>
      </p:sp>
      <p:sp>
        <p:nvSpPr>
          <p:cNvPr id="3" name="Content Placeholder 2">
            <a:extLst>
              <a:ext uri="{FF2B5EF4-FFF2-40B4-BE49-F238E27FC236}">
                <a16:creationId xmlns:a16="http://schemas.microsoft.com/office/drawing/2014/main" id="{72C0D31C-9368-41A8-A078-3FAF43BB08C4}"/>
              </a:ext>
            </a:extLst>
          </p:cNvPr>
          <p:cNvSpPr>
            <a:spLocks noGrp="1"/>
          </p:cNvSpPr>
          <p:nvPr>
            <p:ph idx="1"/>
          </p:nvPr>
        </p:nvSpPr>
        <p:spPr>
          <a:xfrm>
            <a:off x="6090573" y="801866"/>
            <a:ext cx="5710901" cy="5770384"/>
          </a:xfrm>
        </p:spPr>
        <p:txBody>
          <a:bodyPr anchor="ctr">
            <a:normAutofit fontScale="92500"/>
          </a:bodyPr>
          <a:lstStyle/>
          <a:p>
            <a:r>
              <a:rPr lang="en-US" dirty="0">
                <a:solidFill>
                  <a:srgbClr val="000000"/>
                </a:solidFill>
              </a:rPr>
              <a:t>This is not a news sensation topic. </a:t>
            </a:r>
          </a:p>
          <a:p>
            <a:r>
              <a:rPr lang="en-US" dirty="0">
                <a:solidFill>
                  <a:srgbClr val="000000"/>
                </a:solidFill>
              </a:rPr>
              <a:t>Keep talking to each other about the issues.</a:t>
            </a:r>
          </a:p>
          <a:p>
            <a:r>
              <a:rPr lang="en-US" dirty="0">
                <a:solidFill>
                  <a:srgbClr val="000000"/>
                </a:solidFill>
              </a:rPr>
              <a:t>Help others understand the issues and provide solutions.</a:t>
            </a:r>
          </a:p>
          <a:p>
            <a:r>
              <a:rPr lang="en-US" dirty="0">
                <a:solidFill>
                  <a:srgbClr val="000000"/>
                </a:solidFill>
              </a:rPr>
              <a:t>Recruit people who can be allies for action.</a:t>
            </a:r>
          </a:p>
          <a:p>
            <a:r>
              <a:rPr lang="en-US" dirty="0">
                <a:solidFill>
                  <a:srgbClr val="000000"/>
                </a:solidFill>
              </a:rPr>
              <a:t>Develop a repository of resources, references and support. Host in a open environment (i.e. online).</a:t>
            </a:r>
          </a:p>
          <a:p>
            <a:r>
              <a:rPr lang="en-US" dirty="0">
                <a:solidFill>
                  <a:srgbClr val="000000"/>
                </a:solidFill>
              </a:rPr>
              <a:t>Create a workgroup to begin reviewing and making policy changes. Use our national organization to elevate this platform.</a:t>
            </a:r>
          </a:p>
          <a:p>
            <a:endParaRPr lang="en-US" sz="2400" dirty="0">
              <a:solidFill>
                <a:srgbClr val="000000"/>
              </a:solidFill>
            </a:endParaRPr>
          </a:p>
        </p:txBody>
      </p:sp>
    </p:spTree>
    <p:extLst>
      <p:ext uri="{BB962C8B-B14F-4D97-AF65-F5344CB8AC3E}">
        <p14:creationId xmlns:p14="http://schemas.microsoft.com/office/powerpoint/2010/main" val="3678185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2819F-AB51-489F-96A1-E8E116992FBF}"/>
              </a:ext>
            </a:extLst>
          </p:cNvPr>
          <p:cNvSpPr>
            <a:spLocks noGrp="1"/>
          </p:cNvSpPr>
          <p:nvPr>
            <p:ph type="title"/>
          </p:nvPr>
        </p:nvSpPr>
        <p:spPr/>
        <p:txBody>
          <a:bodyPr/>
          <a:lstStyle/>
          <a:p>
            <a:pPr algn="ctr"/>
            <a:r>
              <a:rPr lang="en-US" dirty="0"/>
              <a:t>THANK YOU FOR PARTICIPATING</a:t>
            </a:r>
          </a:p>
        </p:txBody>
      </p:sp>
      <p:pic>
        <p:nvPicPr>
          <p:cNvPr id="2054" name="Picture 6" descr="A regularly updated blog tracking brands' responses to racial ...">
            <a:extLst>
              <a:ext uri="{FF2B5EF4-FFF2-40B4-BE49-F238E27FC236}">
                <a16:creationId xmlns:a16="http://schemas.microsoft.com/office/drawing/2014/main" id="{B60A3462-0231-49CE-8BC5-F5A608AC24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7843" y="1531196"/>
            <a:ext cx="5855960" cy="39058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AACRAO | LinkedIn">
            <a:extLst>
              <a:ext uri="{FF2B5EF4-FFF2-40B4-BE49-F238E27FC236}">
                <a16:creationId xmlns:a16="http://schemas.microsoft.com/office/drawing/2014/main" id="{EBFA76D8-1ED7-49BB-A891-4A8DECAE9A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29594" y="4691708"/>
            <a:ext cx="1134410" cy="107019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7102278-6356-423E-9158-A6FE3FF43896}"/>
              </a:ext>
            </a:extLst>
          </p:cNvPr>
          <p:cNvSpPr/>
          <p:nvPr/>
        </p:nvSpPr>
        <p:spPr>
          <a:xfrm>
            <a:off x="8299776" y="5682112"/>
            <a:ext cx="3394045" cy="707886"/>
          </a:xfrm>
          <a:prstGeom prst="rect">
            <a:avLst/>
          </a:prstGeom>
        </p:spPr>
        <p:txBody>
          <a:bodyPr wrap="square">
            <a:spAutoFit/>
          </a:bodyPr>
          <a:lstStyle/>
          <a:p>
            <a:pPr algn="ctr">
              <a:spcAft>
                <a:spcPts val="600"/>
              </a:spcAft>
            </a:pPr>
            <a:r>
              <a:rPr lang="en-US" sz="4000" b="1" i="0" dirty="0">
                <a:effectLst/>
                <a:latin typeface="Lusitana"/>
              </a:rPr>
              <a:t>Black Caucus</a:t>
            </a:r>
          </a:p>
        </p:txBody>
      </p:sp>
    </p:spTree>
    <p:extLst>
      <p:ext uri="{BB962C8B-B14F-4D97-AF65-F5344CB8AC3E}">
        <p14:creationId xmlns:p14="http://schemas.microsoft.com/office/powerpoint/2010/main" val="174315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BEE975-8514-49D6-9F8B-C9410221F8FB}"/>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AACRAO DIVERSITY AND INCLUSION</a:t>
            </a:r>
          </a:p>
        </p:txBody>
      </p:sp>
      <p:pic>
        <p:nvPicPr>
          <p:cNvPr id="3074" name="Picture 2" descr="Diversity and inclusion: 8 best practices for changing your ...">
            <a:extLst>
              <a:ext uri="{FF2B5EF4-FFF2-40B4-BE49-F238E27FC236}">
                <a16:creationId xmlns:a16="http://schemas.microsoft.com/office/drawing/2014/main" id="{473C1E51-B3A7-4CE4-B2BF-164DB5DA0F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2030" y="2837712"/>
            <a:ext cx="4819974" cy="321733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88B6322-E915-4B83-B5FA-EA63BD812A11}"/>
              </a:ext>
            </a:extLst>
          </p:cNvPr>
          <p:cNvSpPr>
            <a:spLocks noGrp="1"/>
          </p:cNvSpPr>
          <p:nvPr>
            <p:ph idx="1"/>
          </p:nvPr>
        </p:nvSpPr>
        <p:spPr>
          <a:xfrm>
            <a:off x="6354871" y="2827419"/>
            <a:ext cx="5029200" cy="3227626"/>
          </a:xfrm>
        </p:spPr>
        <p:txBody>
          <a:bodyPr anchor="ctr">
            <a:normAutofit/>
          </a:bodyPr>
          <a:lstStyle/>
          <a:p>
            <a:r>
              <a:rPr lang="en-US" sz="1900">
                <a:solidFill>
                  <a:srgbClr val="000000"/>
                </a:solidFill>
              </a:rPr>
              <a:t>Serve as a strategic leader connecting and advocating for diversity, equity, access, and inclusion within and across higher education.</a:t>
            </a:r>
          </a:p>
          <a:p>
            <a:r>
              <a:rPr lang="en-US" sz="1900">
                <a:solidFill>
                  <a:srgbClr val="000000"/>
                </a:solidFill>
              </a:rPr>
              <a:t>Promote an organizational culture that focuses on diversity, equity, inclusion, and social justice strategies to empower educational leaders.</a:t>
            </a:r>
          </a:p>
          <a:p>
            <a:r>
              <a:rPr lang="en-US" sz="1900">
                <a:solidFill>
                  <a:srgbClr val="000000"/>
                </a:solidFill>
              </a:rPr>
              <a:t>Further, diversity and inclusion are listed as one of the six core competencies for AACRAO professionals. </a:t>
            </a:r>
          </a:p>
          <a:p>
            <a:endParaRPr lang="en-US" sz="1900">
              <a:solidFill>
                <a:srgbClr val="000000"/>
              </a:solidFill>
            </a:endParaRPr>
          </a:p>
        </p:txBody>
      </p:sp>
    </p:spTree>
    <p:extLst>
      <p:ext uri="{BB962C8B-B14F-4D97-AF65-F5344CB8AC3E}">
        <p14:creationId xmlns:p14="http://schemas.microsoft.com/office/powerpoint/2010/main" val="342257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Picture 7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B1319D-8127-419D-B147-94EDC336EC1A}"/>
              </a:ext>
            </a:extLst>
          </p:cNvPr>
          <p:cNvSpPr>
            <a:spLocks noGrp="1"/>
          </p:cNvSpPr>
          <p:nvPr>
            <p:ph type="title"/>
          </p:nvPr>
        </p:nvSpPr>
        <p:spPr>
          <a:xfrm>
            <a:off x="1179576" y="822960"/>
            <a:ext cx="9829800" cy="1325880"/>
          </a:xfrm>
        </p:spPr>
        <p:txBody>
          <a:bodyPr>
            <a:normAutofit/>
          </a:bodyPr>
          <a:lstStyle/>
          <a:p>
            <a:pPr algn="ctr"/>
            <a:r>
              <a:rPr lang="en-US" sz="4000">
                <a:solidFill>
                  <a:srgbClr val="FFFFFF"/>
                </a:solidFill>
              </a:rPr>
              <a:t>AACRAO BLACK CAUCUS</a:t>
            </a:r>
          </a:p>
        </p:txBody>
      </p:sp>
      <p:sp>
        <p:nvSpPr>
          <p:cNvPr id="3" name="Content Placeholder 2">
            <a:extLst>
              <a:ext uri="{FF2B5EF4-FFF2-40B4-BE49-F238E27FC236}">
                <a16:creationId xmlns:a16="http://schemas.microsoft.com/office/drawing/2014/main" id="{3F210364-69A8-4204-A895-B67C70A86C34}"/>
              </a:ext>
            </a:extLst>
          </p:cNvPr>
          <p:cNvSpPr>
            <a:spLocks noGrp="1"/>
          </p:cNvSpPr>
          <p:nvPr>
            <p:ph idx="1"/>
          </p:nvPr>
        </p:nvSpPr>
        <p:spPr>
          <a:xfrm>
            <a:off x="804672" y="2827419"/>
            <a:ext cx="5126896" cy="3227626"/>
          </a:xfrm>
        </p:spPr>
        <p:txBody>
          <a:bodyPr anchor="ctr">
            <a:normAutofit/>
          </a:bodyPr>
          <a:lstStyle/>
          <a:p>
            <a:r>
              <a:rPr lang="en-US" sz="1900">
                <a:solidFill>
                  <a:srgbClr val="000000"/>
                </a:solidFill>
              </a:rPr>
              <a:t>The mission of the Black Caucus is to support professional development, networking, and the discussion of issues affecting black students and professionals throughout college and university communities. </a:t>
            </a:r>
          </a:p>
          <a:p>
            <a:r>
              <a:rPr lang="en-US" sz="1900">
                <a:solidFill>
                  <a:srgbClr val="000000"/>
                </a:solidFill>
              </a:rPr>
              <a:t>The Caucus engages in identifying solutions to issues surrounding access as well as examining ways to enhance and increase the representation of both black students and professionals within colleges and universities. </a:t>
            </a:r>
          </a:p>
          <a:p>
            <a:endParaRPr lang="en-US" sz="1900">
              <a:solidFill>
                <a:srgbClr val="000000"/>
              </a:solidFill>
            </a:endParaRPr>
          </a:p>
        </p:txBody>
      </p:sp>
      <p:pic>
        <p:nvPicPr>
          <p:cNvPr id="1026" name="Picture 2" descr="IMG_9158">
            <a:extLst>
              <a:ext uri="{FF2B5EF4-FFF2-40B4-BE49-F238E27FC236}">
                <a16:creationId xmlns:a16="http://schemas.microsoft.com/office/drawing/2014/main" id="{8F739D2B-F197-4703-86D9-E17E93DC3C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96736" y="2837712"/>
            <a:ext cx="4819976" cy="3217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2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403B3659-6762-46A5-B31F-0F7A02A60D80}"/>
              </a:ext>
            </a:extLst>
          </p:cNvPr>
          <p:cNvSpPr>
            <a:spLocks noGrp="1"/>
          </p:cNvSpPr>
          <p:nvPr>
            <p:ph type="title"/>
          </p:nvPr>
        </p:nvSpPr>
        <p:spPr>
          <a:xfrm>
            <a:off x="2618437" y="991262"/>
            <a:ext cx="6955124" cy="1066802"/>
          </a:xfrm>
        </p:spPr>
        <p:txBody>
          <a:bodyPr>
            <a:normAutofit/>
          </a:bodyPr>
          <a:lstStyle/>
          <a:p>
            <a:pPr algn="ctr"/>
            <a:r>
              <a:rPr lang="en-US" sz="4000" dirty="0">
                <a:solidFill>
                  <a:srgbClr val="FFFFFF"/>
                </a:solidFill>
              </a:rPr>
              <a:t>I CAN’T BREATHE</a:t>
            </a:r>
          </a:p>
        </p:txBody>
      </p:sp>
      <p:sp>
        <p:nvSpPr>
          <p:cNvPr id="3" name="Content Placeholder 2">
            <a:extLst>
              <a:ext uri="{FF2B5EF4-FFF2-40B4-BE49-F238E27FC236}">
                <a16:creationId xmlns:a16="http://schemas.microsoft.com/office/drawing/2014/main" id="{6E5137BC-7D09-4A61-B1BF-0FCE8A1AEF5F}"/>
              </a:ext>
            </a:extLst>
          </p:cNvPr>
          <p:cNvSpPr>
            <a:spLocks noGrp="1"/>
          </p:cNvSpPr>
          <p:nvPr>
            <p:ph idx="1"/>
          </p:nvPr>
        </p:nvSpPr>
        <p:spPr>
          <a:xfrm>
            <a:off x="1724026" y="2371725"/>
            <a:ext cx="8448674" cy="3038475"/>
          </a:xfrm>
        </p:spPr>
        <p:txBody>
          <a:bodyPr anchor="t">
            <a:normAutofit lnSpcReduction="10000"/>
          </a:bodyPr>
          <a:lstStyle/>
          <a:p>
            <a:pPr marL="0" indent="0" algn="ctr">
              <a:buNone/>
            </a:pPr>
            <a:r>
              <a:rPr lang="en-US" dirty="0">
                <a:solidFill>
                  <a:srgbClr val="FFFFFF"/>
                </a:solidFill>
              </a:rPr>
              <a:t>“We are living the Black peoples' reality - we are not safe in the country that we call home. Lived experiences clearly reinforce that regardless of personal and professional achievement, we are NOT immune to the inhumane effects of racism, racial profiling, and hatred. Every morning, we wonder if this is the day that our family or someone we know will become a victim of this cancer in our society.”</a:t>
            </a:r>
          </a:p>
        </p:txBody>
      </p:sp>
    </p:spTree>
    <p:extLst>
      <p:ext uri="{BB962C8B-B14F-4D97-AF65-F5344CB8AC3E}">
        <p14:creationId xmlns:p14="http://schemas.microsoft.com/office/powerpoint/2010/main" val="272524227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980CA-291C-478E-B1E6-DAB13C4A5A71}"/>
              </a:ext>
            </a:extLst>
          </p:cNvPr>
          <p:cNvSpPr>
            <a:spLocks noGrp="1"/>
          </p:cNvSpPr>
          <p:nvPr>
            <p:ph type="title"/>
          </p:nvPr>
        </p:nvSpPr>
        <p:spPr>
          <a:xfrm>
            <a:off x="594360" y="637125"/>
            <a:ext cx="3802276" cy="5256371"/>
          </a:xfrm>
        </p:spPr>
        <p:txBody>
          <a:bodyPr>
            <a:normAutofit/>
          </a:bodyPr>
          <a:lstStyle/>
          <a:p>
            <a:r>
              <a:rPr lang="en-US" sz="4800" dirty="0"/>
              <a:t>THIS TOWN HALL WILL</a:t>
            </a:r>
          </a:p>
        </p:txBody>
      </p:sp>
      <p:graphicFrame>
        <p:nvGraphicFramePr>
          <p:cNvPr id="5" name="Content Placeholder 2">
            <a:extLst>
              <a:ext uri="{FF2B5EF4-FFF2-40B4-BE49-F238E27FC236}">
                <a16:creationId xmlns:a16="http://schemas.microsoft.com/office/drawing/2014/main" id="{5769ED92-2332-4D06-8B87-11B18AB12F7C}"/>
              </a:ext>
            </a:extLst>
          </p:cNvPr>
          <p:cNvGraphicFramePr>
            <a:graphicFrameLocks noGrp="1"/>
          </p:cNvGraphicFramePr>
          <p:nvPr>
            <p:ph idx="1"/>
            <p:extLst>
              <p:ext uri="{D42A27DB-BD31-4B8C-83A1-F6EECF244321}">
                <p14:modId xmlns:p14="http://schemas.microsoft.com/office/powerpoint/2010/main" val="1485621565"/>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250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DCC253-E954-4D54-BBA3-443F526A5682}"/>
              </a:ext>
            </a:extLst>
          </p:cNvPr>
          <p:cNvSpPr>
            <a:spLocks noGrp="1"/>
          </p:cNvSpPr>
          <p:nvPr>
            <p:ph type="title"/>
          </p:nvPr>
        </p:nvSpPr>
        <p:spPr>
          <a:xfrm>
            <a:off x="6090574" y="440010"/>
            <a:ext cx="4977976" cy="1063945"/>
          </a:xfrm>
        </p:spPr>
        <p:txBody>
          <a:bodyPr>
            <a:normAutofit/>
          </a:bodyPr>
          <a:lstStyle/>
          <a:p>
            <a:r>
              <a:rPr lang="en-US" dirty="0">
                <a:solidFill>
                  <a:srgbClr val="000000"/>
                </a:solidFill>
              </a:rPr>
              <a:t>RULES OF ETIQUETTE</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Etiquette - Basic mealtime behavior rules - The etiquette table ...">
            <a:extLst>
              <a:ext uri="{FF2B5EF4-FFF2-40B4-BE49-F238E27FC236}">
                <a16:creationId xmlns:a16="http://schemas.microsoft.com/office/drawing/2014/main" id="{BD97A7CA-34BB-4C6D-8A4F-9711F22A342D}"/>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414" r="2044"/>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4457027-5CF5-4C37-9953-178D78C17B07}"/>
              </a:ext>
            </a:extLst>
          </p:cNvPr>
          <p:cNvSpPr>
            <a:spLocks noGrp="1"/>
          </p:cNvSpPr>
          <p:nvPr>
            <p:ph idx="1"/>
          </p:nvPr>
        </p:nvSpPr>
        <p:spPr>
          <a:xfrm>
            <a:off x="6090573" y="1503955"/>
            <a:ext cx="5387051" cy="4557017"/>
          </a:xfrm>
        </p:spPr>
        <p:txBody>
          <a:bodyPr anchor="ctr">
            <a:normAutofit lnSpcReduction="10000"/>
          </a:bodyPr>
          <a:lstStyle/>
          <a:p>
            <a:r>
              <a:rPr lang="en-US" sz="2400" dirty="0">
                <a:solidFill>
                  <a:srgbClr val="000000"/>
                </a:solidFill>
              </a:rPr>
              <a:t>This is intended as an interactive conversation. </a:t>
            </a:r>
          </a:p>
          <a:p>
            <a:r>
              <a:rPr lang="en-US" sz="2400" dirty="0">
                <a:solidFill>
                  <a:srgbClr val="000000"/>
                </a:solidFill>
              </a:rPr>
              <a:t>Participants are initially muted until they are ready to comment. </a:t>
            </a:r>
          </a:p>
          <a:p>
            <a:r>
              <a:rPr lang="en-US" sz="2400" dirty="0">
                <a:solidFill>
                  <a:srgbClr val="000000"/>
                </a:solidFill>
              </a:rPr>
              <a:t>Use the Raise Hand feature to provide feedback.</a:t>
            </a:r>
          </a:p>
          <a:p>
            <a:r>
              <a:rPr lang="en-US" sz="2400" dirty="0">
                <a:solidFill>
                  <a:srgbClr val="000000"/>
                </a:solidFill>
              </a:rPr>
              <a:t>Use the Chat function to comment.</a:t>
            </a:r>
          </a:p>
          <a:p>
            <a:r>
              <a:rPr lang="en-US" sz="2400" dirty="0">
                <a:solidFill>
                  <a:srgbClr val="000000"/>
                </a:solidFill>
              </a:rPr>
              <a:t>You do not have to agree with someone else’s comment/statement but let’s be respectful of each other. </a:t>
            </a:r>
          </a:p>
          <a:p>
            <a:r>
              <a:rPr lang="en-US" sz="2400" dirty="0">
                <a:solidFill>
                  <a:srgbClr val="000000"/>
                </a:solidFill>
              </a:rPr>
              <a:t>Share resources and references that you have found helpful.</a:t>
            </a:r>
          </a:p>
        </p:txBody>
      </p:sp>
    </p:spTree>
    <p:extLst>
      <p:ext uri="{BB962C8B-B14F-4D97-AF65-F5344CB8AC3E}">
        <p14:creationId xmlns:p14="http://schemas.microsoft.com/office/powerpoint/2010/main" val="69608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B6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547259-592D-4A1A-AC32-EFF93BD021D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TOWN HALL OUTCOME</a:t>
            </a:r>
          </a:p>
        </p:txBody>
      </p:sp>
      <p:pic>
        <p:nvPicPr>
          <p:cNvPr id="5126" name="Picture 6" descr="AACRAO | LinkedIn">
            <a:extLst>
              <a:ext uri="{FF2B5EF4-FFF2-40B4-BE49-F238E27FC236}">
                <a16:creationId xmlns:a16="http://schemas.microsoft.com/office/drawing/2014/main" id="{E5BBD03E-0A8A-473A-819A-3158684922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4715" y="1451198"/>
            <a:ext cx="290779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areem Abdul-Jabbar reflects on George Floyd protests - Los ...">
            <a:extLst>
              <a:ext uri="{FF2B5EF4-FFF2-40B4-BE49-F238E27FC236}">
                <a16:creationId xmlns:a16="http://schemas.microsoft.com/office/drawing/2014/main" id="{407C80A8-4392-445B-B600-19F615DC880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0367" y="1751510"/>
            <a:ext cx="3456432" cy="23071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A00D848-6493-4606-9517-F372515CBB21}"/>
              </a:ext>
            </a:extLst>
          </p:cNvPr>
          <p:cNvSpPr>
            <a:spLocks noGrp="1"/>
          </p:cNvSpPr>
          <p:nvPr>
            <p:ph idx="1"/>
          </p:nvPr>
        </p:nvSpPr>
        <p:spPr>
          <a:xfrm>
            <a:off x="2139351" y="4884873"/>
            <a:ext cx="9592573" cy="1593565"/>
          </a:xfrm>
        </p:spPr>
        <p:txBody>
          <a:bodyPr>
            <a:normAutofit/>
          </a:bodyPr>
          <a:lstStyle/>
          <a:p>
            <a:pPr marL="0" indent="0" algn="ctr">
              <a:buNone/>
            </a:pPr>
            <a:r>
              <a:rPr lang="en-US" sz="2400" dirty="0"/>
              <a:t>How can we, a national association of educational professionals, use our collective strength to help bring more attention to this issue and set a strategy for improving race relations through meaningful action on a local, regional and national level?</a:t>
            </a:r>
          </a:p>
        </p:txBody>
      </p:sp>
      <p:sp>
        <p:nvSpPr>
          <p:cNvPr id="4" name="Rectangle 3">
            <a:extLst>
              <a:ext uri="{FF2B5EF4-FFF2-40B4-BE49-F238E27FC236}">
                <a16:creationId xmlns:a16="http://schemas.microsoft.com/office/drawing/2014/main" id="{468230D6-62AF-4BCE-B0C9-4C2457FA9AD8}"/>
              </a:ext>
            </a:extLst>
          </p:cNvPr>
          <p:cNvSpPr/>
          <p:nvPr/>
        </p:nvSpPr>
        <p:spPr>
          <a:xfrm>
            <a:off x="4038600" y="3999055"/>
            <a:ext cx="3394045" cy="707886"/>
          </a:xfrm>
          <a:prstGeom prst="rect">
            <a:avLst/>
          </a:prstGeom>
        </p:spPr>
        <p:txBody>
          <a:bodyPr wrap="square">
            <a:spAutoFit/>
          </a:bodyPr>
          <a:lstStyle/>
          <a:p>
            <a:pPr algn="ctr">
              <a:spcAft>
                <a:spcPts val="600"/>
              </a:spcAft>
            </a:pPr>
            <a:r>
              <a:rPr lang="en-US" sz="4000" b="1" i="0" dirty="0">
                <a:effectLst/>
                <a:latin typeface="Lusitana"/>
              </a:rPr>
              <a:t>Black Caucus</a:t>
            </a:r>
          </a:p>
        </p:txBody>
      </p:sp>
    </p:spTree>
    <p:extLst>
      <p:ext uri="{BB962C8B-B14F-4D97-AF65-F5344CB8AC3E}">
        <p14:creationId xmlns:p14="http://schemas.microsoft.com/office/powerpoint/2010/main" val="118273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5510D-FB40-4D54-ABC9-9026F0864BF4}"/>
              </a:ext>
            </a:extLst>
          </p:cNvPr>
          <p:cNvSpPr>
            <a:spLocks noGrp="1"/>
          </p:cNvSpPr>
          <p:nvPr>
            <p:ph type="title"/>
          </p:nvPr>
        </p:nvSpPr>
        <p:spPr/>
        <p:txBody>
          <a:bodyPr/>
          <a:lstStyle/>
          <a:p>
            <a:r>
              <a:rPr lang="en-US" dirty="0"/>
              <a:t>USING THE CHAT FEATURE</a:t>
            </a:r>
          </a:p>
        </p:txBody>
      </p:sp>
      <p:sp>
        <p:nvSpPr>
          <p:cNvPr id="3" name="Content Placeholder 2">
            <a:extLst>
              <a:ext uri="{FF2B5EF4-FFF2-40B4-BE49-F238E27FC236}">
                <a16:creationId xmlns:a16="http://schemas.microsoft.com/office/drawing/2014/main" id="{10F4EA49-FF09-4CB3-A18F-02C909CE0D2C}"/>
              </a:ext>
            </a:extLst>
          </p:cNvPr>
          <p:cNvSpPr>
            <a:spLocks noGrp="1"/>
          </p:cNvSpPr>
          <p:nvPr>
            <p:ph sz="half" idx="1"/>
          </p:nvPr>
        </p:nvSpPr>
        <p:spPr/>
        <p:txBody>
          <a:bodyPr>
            <a:normAutofit/>
          </a:bodyPr>
          <a:lstStyle/>
          <a:p>
            <a:r>
              <a:rPr lang="en-US" sz="2000" dirty="0"/>
              <a:t>Click on the Chat icon at the bottom of your Zoom window.</a:t>
            </a:r>
          </a:p>
          <a:p>
            <a:r>
              <a:rPr lang="en-US" sz="2000" dirty="0"/>
              <a:t>Chat with Everyone is your default.</a:t>
            </a:r>
          </a:p>
          <a:p>
            <a:r>
              <a:rPr lang="en-US" sz="2000" dirty="0"/>
              <a:t>Begin typing your message.</a:t>
            </a:r>
          </a:p>
          <a:p>
            <a:r>
              <a:rPr lang="en-US" sz="2000" dirty="0"/>
              <a:t>To share resources, please add Resource at the beginning of your message. E.g. Resource: White Fragility by Robin </a:t>
            </a:r>
            <a:r>
              <a:rPr lang="en-US" sz="2000" dirty="0" err="1"/>
              <a:t>DiAngelo</a:t>
            </a:r>
            <a:r>
              <a:rPr lang="en-US" sz="2000" dirty="0"/>
              <a:t>.</a:t>
            </a:r>
          </a:p>
        </p:txBody>
      </p:sp>
      <p:sp>
        <p:nvSpPr>
          <p:cNvPr id="4" name="Content Placeholder 3">
            <a:extLst>
              <a:ext uri="{FF2B5EF4-FFF2-40B4-BE49-F238E27FC236}">
                <a16:creationId xmlns:a16="http://schemas.microsoft.com/office/drawing/2014/main" id="{7F094532-23C7-49C4-87F8-899161FBFA59}"/>
              </a:ext>
            </a:extLst>
          </p:cNvPr>
          <p:cNvSpPr>
            <a:spLocks noGrp="1"/>
          </p:cNvSpPr>
          <p:nvPr>
            <p:ph sz="half" idx="2"/>
          </p:nvPr>
        </p:nvSpPr>
        <p:spPr/>
        <p:txBody>
          <a:bodyPr/>
          <a:lstStyle/>
          <a:p>
            <a:r>
              <a:rPr lang="en-US" sz="2000" dirty="0"/>
              <a:t>Click on the Chat icon at the bottom of your Zoom window.</a:t>
            </a:r>
          </a:p>
          <a:p>
            <a:r>
              <a:rPr lang="en-US" sz="2000" dirty="0"/>
              <a:t>To chat with a specific participant, use the drop-down arrow next to the </a:t>
            </a:r>
            <a:r>
              <a:rPr lang="en-US" sz="2000" b="1" dirty="0"/>
              <a:t>To:</a:t>
            </a:r>
            <a:r>
              <a:rPr lang="en-US" sz="2000" dirty="0"/>
              <a:t> address field and click on the participant’s name.</a:t>
            </a:r>
          </a:p>
          <a:p>
            <a:r>
              <a:rPr lang="en-US" sz="2000" dirty="0"/>
              <a:t>Begin typing your message.</a:t>
            </a:r>
          </a:p>
          <a:p>
            <a:r>
              <a:rPr lang="en-US" sz="2000" dirty="0"/>
              <a:t>Be sure to change this option back to Everyone to provide a comment that all participants will read.</a:t>
            </a:r>
          </a:p>
        </p:txBody>
      </p:sp>
      <p:pic>
        <p:nvPicPr>
          <p:cNvPr id="5" name="Picture 4">
            <a:extLst>
              <a:ext uri="{FF2B5EF4-FFF2-40B4-BE49-F238E27FC236}">
                <a16:creationId xmlns:a16="http://schemas.microsoft.com/office/drawing/2014/main" id="{E988FAA3-659D-416B-B801-77306A63CFBE}"/>
              </a:ext>
            </a:extLst>
          </p:cNvPr>
          <p:cNvPicPr>
            <a:picLocks noChangeAspect="1"/>
          </p:cNvPicPr>
          <p:nvPr/>
        </p:nvPicPr>
        <p:blipFill>
          <a:blip r:embed="rId2"/>
          <a:stretch>
            <a:fillRect/>
          </a:stretch>
        </p:blipFill>
        <p:spPr>
          <a:xfrm>
            <a:off x="2213366" y="4365174"/>
            <a:ext cx="2277418" cy="2127701"/>
          </a:xfrm>
          <a:prstGeom prst="rect">
            <a:avLst/>
          </a:prstGeom>
        </p:spPr>
      </p:pic>
      <p:pic>
        <p:nvPicPr>
          <p:cNvPr id="6" name="Picture 5">
            <a:extLst>
              <a:ext uri="{FF2B5EF4-FFF2-40B4-BE49-F238E27FC236}">
                <a16:creationId xmlns:a16="http://schemas.microsoft.com/office/drawing/2014/main" id="{3B94CF60-7597-45C6-BD61-57A2E355FE99}"/>
              </a:ext>
            </a:extLst>
          </p:cNvPr>
          <p:cNvPicPr>
            <a:picLocks noChangeAspect="1"/>
          </p:cNvPicPr>
          <p:nvPr/>
        </p:nvPicPr>
        <p:blipFill>
          <a:blip r:embed="rId3"/>
          <a:stretch>
            <a:fillRect/>
          </a:stretch>
        </p:blipFill>
        <p:spPr>
          <a:xfrm>
            <a:off x="6829425" y="5100638"/>
            <a:ext cx="3448050" cy="1076325"/>
          </a:xfrm>
          <a:prstGeom prst="rect">
            <a:avLst/>
          </a:prstGeom>
        </p:spPr>
      </p:pic>
    </p:spTree>
    <p:extLst>
      <p:ext uri="{BB962C8B-B14F-4D97-AF65-F5344CB8AC3E}">
        <p14:creationId xmlns:p14="http://schemas.microsoft.com/office/powerpoint/2010/main" val="2209338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B81C7-9420-4EE9-8F24-A5A0D9FFBB82}"/>
              </a:ext>
            </a:extLst>
          </p:cNvPr>
          <p:cNvSpPr>
            <a:spLocks noGrp="1"/>
          </p:cNvSpPr>
          <p:nvPr>
            <p:ph type="title"/>
          </p:nvPr>
        </p:nvSpPr>
        <p:spPr>
          <a:xfrm>
            <a:off x="1136427" y="627564"/>
            <a:ext cx="8512397" cy="1325563"/>
          </a:xfrm>
        </p:spPr>
        <p:txBody>
          <a:bodyPr>
            <a:normAutofit/>
          </a:bodyPr>
          <a:lstStyle/>
          <a:p>
            <a:r>
              <a:rPr lang="en-US" sz="4000" dirty="0"/>
              <a:t>USING THE RAISE THE HAND FEATURE</a:t>
            </a:r>
          </a:p>
        </p:txBody>
      </p:sp>
      <p:sp>
        <p:nvSpPr>
          <p:cNvPr id="5" name="Content Placeholder 4">
            <a:extLst>
              <a:ext uri="{FF2B5EF4-FFF2-40B4-BE49-F238E27FC236}">
                <a16:creationId xmlns:a16="http://schemas.microsoft.com/office/drawing/2014/main" id="{1B8C66CD-177B-43D8-8015-4FC54F7EB2AE}"/>
              </a:ext>
            </a:extLst>
          </p:cNvPr>
          <p:cNvSpPr>
            <a:spLocks noGrp="1"/>
          </p:cNvSpPr>
          <p:nvPr>
            <p:ph idx="1"/>
          </p:nvPr>
        </p:nvSpPr>
        <p:spPr>
          <a:xfrm>
            <a:off x="1136429" y="2278173"/>
            <a:ext cx="7201909" cy="4160727"/>
          </a:xfrm>
        </p:spPr>
        <p:txBody>
          <a:bodyPr anchor="ctr">
            <a:normAutofit fontScale="92500" lnSpcReduction="10000"/>
          </a:bodyPr>
          <a:lstStyle/>
          <a:p>
            <a:r>
              <a:rPr lang="en-US" sz="2400" dirty="0"/>
              <a:t>Click the Participants icon at the bottom of your Zoom window.</a:t>
            </a:r>
          </a:p>
          <a:p>
            <a:r>
              <a:rPr lang="en-US" sz="2400" dirty="0"/>
              <a:t>A list of Participants will appear in a new window.</a:t>
            </a:r>
          </a:p>
          <a:p>
            <a:r>
              <a:rPr lang="en-US" sz="2400" dirty="0"/>
              <a:t>At the bottom of the Participant window, there is a Raise Hand button.</a:t>
            </a:r>
          </a:p>
          <a:p>
            <a:r>
              <a:rPr lang="en-US" sz="2400" dirty="0"/>
              <a:t>Click on the Raise Hand button.</a:t>
            </a:r>
          </a:p>
          <a:p>
            <a:r>
              <a:rPr lang="en-US" sz="2400" dirty="0"/>
              <a:t>The hosts will be able to see your hand raised and will call on you.</a:t>
            </a:r>
          </a:p>
          <a:p>
            <a:r>
              <a:rPr lang="en-US" sz="2400" dirty="0"/>
              <a:t>You will be unmuted to provide your comments verbally to all participants.</a:t>
            </a:r>
          </a:p>
          <a:p>
            <a:r>
              <a:rPr lang="en-US" sz="2400" dirty="0"/>
              <a:t>After you have commented, you will be placed on mute again.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564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AA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A947948-07AD-41E6-A472-D0980DE0B95A}"/>
              </a:ext>
            </a:extLst>
          </p:cNvPr>
          <p:cNvPicPr>
            <a:picLocks noChangeAspect="1"/>
          </p:cNvPicPr>
          <p:nvPr/>
        </p:nvPicPr>
        <p:blipFill>
          <a:blip r:embed="rId2"/>
          <a:stretch>
            <a:fillRect/>
          </a:stretch>
        </p:blipFill>
        <p:spPr>
          <a:xfrm>
            <a:off x="9492461" y="2857501"/>
            <a:ext cx="986049" cy="1142998"/>
          </a:xfrm>
          <a:prstGeom prst="rect">
            <a:avLst/>
          </a:prstGeom>
        </p:spPr>
      </p:pic>
    </p:spTree>
    <p:extLst>
      <p:ext uri="{BB962C8B-B14F-4D97-AF65-F5344CB8AC3E}">
        <p14:creationId xmlns:p14="http://schemas.microsoft.com/office/powerpoint/2010/main" val="1193164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708</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Lusitana</vt:lpstr>
      <vt:lpstr>Office Theme</vt:lpstr>
      <vt:lpstr>BLACK CAUCUS TOWN HALL</vt:lpstr>
      <vt:lpstr>AACRAO DIVERSITY AND INCLUSION</vt:lpstr>
      <vt:lpstr>AACRAO BLACK CAUCUS</vt:lpstr>
      <vt:lpstr>I CAN’T BREATHE</vt:lpstr>
      <vt:lpstr>THIS TOWN HALL WILL</vt:lpstr>
      <vt:lpstr>RULES OF ETIQUETTE</vt:lpstr>
      <vt:lpstr>TOWN HALL OUTCOME</vt:lpstr>
      <vt:lpstr>USING THE CHAT FEATURE</vt:lpstr>
      <vt:lpstr>USING THE RAISE THE HAND FEATURE</vt:lpstr>
      <vt:lpstr>LET’S TALK ABOUT RESOURCES AND SUPPORT</vt:lpstr>
      <vt:lpstr>PowerPoint Presentation</vt:lpstr>
      <vt:lpstr>CALL TO ACTION</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CAUCUS TOWN HALL</dc:title>
  <dc:creator>Kizzy Morris</dc:creator>
  <cp:lastModifiedBy>Kizzy Morris</cp:lastModifiedBy>
  <cp:revision>4</cp:revision>
  <dcterms:created xsi:type="dcterms:W3CDTF">2020-06-04T13:50:00Z</dcterms:created>
  <dcterms:modified xsi:type="dcterms:W3CDTF">2020-06-04T14:57:37Z</dcterms:modified>
</cp:coreProperties>
</file>